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7" r:id="rId3"/>
    <p:sldId id="318" r:id="rId4"/>
    <p:sldId id="326" r:id="rId5"/>
    <p:sldId id="325" r:id="rId6"/>
    <p:sldId id="321" r:id="rId7"/>
    <p:sldId id="319" r:id="rId8"/>
    <p:sldId id="320" r:id="rId9"/>
    <p:sldId id="327" r:id="rId10"/>
    <p:sldId id="328" r:id="rId11"/>
    <p:sldId id="323" r:id="rId12"/>
    <p:sldId id="322" r:id="rId13"/>
    <p:sldId id="329" r:id="rId14"/>
    <p:sldId id="301" r:id="rId15"/>
    <p:sldId id="334" r:id="rId16"/>
    <p:sldId id="330" r:id="rId17"/>
    <p:sldId id="294" r:id="rId18"/>
    <p:sldId id="324" r:id="rId19"/>
    <p:sldId id="296" r:id="rId20"/>
    <p:sldId id="331" r:id="rId21"/>
    <p:sldId id="332" r:id="rId22"/>
    <p:sldId id="335" r:id="rId23"/>
    <p:sldId id="336" r:id="rId24"/>
    <p:sldId id="337" r:id="rId25"/>
    <p:sldId id="340" r:id="rId26"/>
    <p:sldId id="338" r:id="rId27"/>
    <p:sldId id="339" r:id="rId28"/>
    <p:sldId id="333" r:id="rId29"/>
    <p:sldId id="30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10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a:t>Modifiez le style du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6E0E8E6-B6EB-498A-BC29-48D81AAAA5B6}" type="datetimeFigureOut">
              <a:rPr lang="en-US" dirty="0"/>
              <a:t>1/2/2023</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F4A8B59-FD8C-464E-A2E0-D2DB42977C43}"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a:t>Modifiez le style du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12D0685-9E9F-46AF-8733-3458A4A5B67E}"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a:t>Modifiez le style du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19578A0-4252-4A4F-8A4C-4F80F1AD91FF}"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a:t>Modifiez le style du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DCDF071-3364-4AF2-8784-696D9E530376}"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a:t>Modifiez le style du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12E0C83B-2A0D-4895-8D19-F0DA28872F64}" type="datetimeFigureOut">
              <a:rPr lang="en-US" dirty="0"/>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a:t>Modifiez le style du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5E32ACF0-C7E7-4CC8-840E-A2809FB4BDF6}" type="datetimeFigureOut">
              <a:rPr lang="en-US" dirty="0"/>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dirty="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dirty="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dirty="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a:t>Modifiez le style du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D45397E-FD2D-4D0A-B33C-2E5AEFAED143}" type="datetimeFigureOut">
              <a:rPr lang="en-US" dirty="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a:t>Modifiez le style du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dirty="0"/>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dirty="0"/>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dirty="0"/>
              <a:t>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a:t>Modifiez le style du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2E95F70E-5DFF-42EC-93B3-07D70D7ED1BD}"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64520B5-A0C9-4D15-A71B-70A075D52D64}"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61EAF71F-1A43-41B7-B605-0710A83174B7}" type="datetimeFigureOut">
              <a:rPr lang="en-US" dirty="0"/>
              <a:t>1/2/2023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2.xml"/><Relationship Id="rId7" Type="http://schemas.openxmlformats.org/officeDocument/2006/relationships/image" Target="../media/image30.JP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4.xml"/><Relationship Id="rId4"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5.jpeg"/><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0.pn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rot="21427130">
            <a:off x="5256116" y="384834"/>
            <a:ext cx="4782477" cy="3770661"/>
          </a:xfrm>
        </p:spPr>
        <p:txBody>
          <a:bodyPr>
            <a:noAutofit/>
          </a:bodyPr>
          <a:lstStyle/>
          <a:p>
            <a:pPr algn="ctr"/>
            <a:r>
              <a:rPr lang="fr-CA" sz="8800" dirty="0">
                <a:solidFill>
                  <a:schemeClr val="accent2">
                    <a:lumMod val="75000"/>
                  </a:schemeClr>
                </a:solidFill>
              </a:rPr>
              <a:t>REVUE DE </a:t>
            </a:r>
            <a:br>
              <a:rPr lang="fr-CA" sz="8800" dirty="0">
                <a:solidFill>
                  <a:schemeClr val="accent2">
                    <a:lumMod val="75000"/>
                  </a:schemeClr>
                </a:solidFill>
              </a:rPr>
            </a:br>
            <a:r>
              <a:rPr lang="fr-CA" sz="8800" dirty="0">
                <a:solidFill>
                  <a:schemeClr val="accent2">
                    <a:lumMod val="75000"/>
                  </a:schemeClr>
                </a:solidFill>
              </a:rPr>
              <a:t>L’ANNÉE </a:t>
            </a:r>
            <a:r>
              <a:rPr lang="fr-CA" sz="8800" dirty="0" smtClean="0">
                <a:solidFill>
                  <a:schemeClr val="accent2">
                    <a:lumMod val="75000"/>
                  </a:schemeClr>
                </a:solidFill>
              </a:rPr>
              <a:t>2022</a:t>
            </a:r>
            <a:endParaRPr lang="fr-CA" sz="8800" dirty="0">
              <a:solidFill>
                <a:schemeClr val="accent2">
                  <a:lumMod val="75000"/>
                </a:schemeClr>
              </a:solidFill>
            </a:endParaRPr>
          </a:p>
        </p:txBody>
      </p:sp>
      <p:sp>
        <p:nvSpPr>
          <p:cNvPr id="5" name="ZoneTexte 4"/>
          <p:cNvSpPr txBox="1"/>
          <p:nvPr>
            <p:custDataLst>
              <p:tags r:id="rId2"/>
            </p:custDataLst>
          </p:nvPr>
        </p:nvSpPr>
        <p:spPr>
          <a:xfrm rot="21389457">
            <a:off x="16011" y="5165955"/>
            <a:ext cx="4019849" cy="646331"/>
          </a:xfrm>
          <a:prstGeom prst="rect">
            <a:avLst/>
          </a:prstGeom>
          <a:noFill/>
        </p:spPr>
        <p:txBody>
          <a:bodyPr wrap="square" rtlCol="0">
            <a:spAutoFit/>
          </a:bodyPr>
          <a:lstStyle/>
          <a:p>
            <a:r>
              <a:rPr lang="fr-CA" sz="3600" b="1" dirty="0">
                <a:solidFill>
                  <a:schemeClr val="bg1"/>
                </a:solidFill>
                <a:latin typeface="Lucida Handwriting" panose="03010101010101010101" pitchFamily="66" charset="0"/>
              </a:rPr>
              <a:t> </a:t>
            </a:r>
            <a:r>
              <a:rPr lang="fr-CA" sz="3600" b="1" dirty="0" smtClean="0">
                <a:solidFill>
                  <a:schemeClr val="bg1"/>
                </a:solidFill>
                <a:latin typeface="Lucida Handwriting" panose="03010101010101010101" pitchFamily="66" charset="0"/>
              </a:rPr>
              <a:t>Notre  mission</a:t>
            </a:r>
            <a:endParaRPr lang="fr-CA" sz="3600" b="1" dirty="0">
              <a:solidFill>
                <a:schemeClr val="bg1"/>
              </a:solidFill>
              <a:latin typeface="Lucida Handwriting" panose="03010101010101010101" pitchFamily="66" charset="0"/>
            </a:endParaRPr>
          </a:p>
        </p:txBody>
      </p:sp>
      <p:pic>
        <p:nvPicPr>
          <p:cNvPr id="3" name="Image 2"/>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rot="21439482">
            <a:off x="191811" y="815212"/>
            <a:ext cx="5376676" cy="3468823"/>
          </a:xfrm>
          <a:prstGeom prst="rect">
            <a:avLst/>
          </a:prstGeom>
        </p:spPr>
      </p:pic>
      <p:sp>
        <p:nvSpPr>
          <p:cNvPr id="6" name="ZoneTexte 5"/>
          <p:cNvSpPr txBox="1"/>
          <p:nvPr>
            <p:custDataLst>
              <p:tags r:id="rId4"/>
            </p:custDataLst>
          </p:nvPr>
        </p:nvSpPr>
        <p:spPr>
          <a:xfrm rot="21393831">
            <a:off x="4784937" y="4595213"/>
            <a:ext cx="6291891" cy="1077218"/>
          </a:xfrm>
          <a:prstGeom prst="rect">
            <a:avLst/>
          </a:prstGeom>
          <a:noFill/>
        </p:spPr>
        <p:txBody>
          <a:bodyPr wrap="square" rtlCol="0">
            <a:spAutoFit/>
          </a:bodyPr>
          <a:lstStyle/>
          <a:p>
            <a:pPr algn="ctr"/>
            <a:r>
              <a:rPr lang="fr-CA" sz="3200" dirty="0" smtClean="0">
                <a:solidFill>
                  <a:schemeClr val="bg1"/>
                </a:solidFill>
                <a:latin typeface="Lucida Handwriting" panose="03010101010101010101" pitchFamily="66" charset="0"/>
              </a:rPr>
              <a:t>Protéger notre  lac</a:t>
            </a:r>
            <a:endParaRPr lang="fr-CA" sz="3200" dirty="0">
              <a:solidFill>
                <a:schemeClr val="bg1"/>
              </a:solidFill>
              <a:latin typeface="Lucida Handwriting" panose="03010101010101010101" pitchFamily="66" charset="0"/>
            </a:endParaRPr>
          </a:p>
          <a:p>
            <a:pPr algn="ctr"/>
            <a:r>
              <a:rPr lang="fr-CA" sz="3200" dirty="0" smtClean="0">
                <a:solidFill>
                  <a:schemeClr val="bg1"/>
                </a:solidFill>
                <a:latin typeface="Lucida Handwriting" panose="03010101010101010101" pitchFamily="66" charset="0"/>
              </a:rPr>
              <a:t>et son environnement</a:t>
            </a:r>
            <a:endParaRPr lang="fr-CA" sz="3200" dirty="0">
              <a:solidFill>
                <a:schemeClr val="bg1"/>
              </a:solidFill>
              <a:latin typeface="Lucida Handwriting" panose="03010101010101010101" pitchFamily="66" charset="0"/>
            </a:endParaRPr>
          </a:p>
        </p:txBody>
      </p:sp>
    </p:spTree>
    <p:extLst>
      <p:ext uri="{BB962C8B-B14F-4D97-AF65-F5344CB8AC3E}">
        <p14:creationId xmlns:p14="http://schemas.microsoft.com/office/powerpoint/2010/main" val="3404209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DGET DU QUÉBEC 2022-2023 | Conseil québécois du lois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4" y="0"/>
            <a:ext cx="5683751" cy="40839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344" y="4244280"/>
            <a:ext cx="11627350" cy="1015663"/>
          </a:xfrm>
          <a:prstGeom prst="rect">
            <a:avLst/>
          </a:prstGeom>
        </p:spPr>
        <p:txBody>
          <a:bodyPr wrap="square">
            <a:spAutoFit/>
          </a:bodyPr>
          <a:lstStyle/>
          <a:p>
            <a:pPr algn="ctr"/>
            <a:r>
              <a:rPr lang="fr-CA" sz="2000" b="1" dirty="0">
                <a:solidFill>
                  <a:srgbClr val="050505"/>
                </a:solidFill>
                <a:latin typeface="Segoe UI Historic" panose="020B0502040204020203" pitchFamily="34" charset="0"/>
              </a:rPr>
              <a:t>«En réponse aux différentes recommandations émises par le BAPE, le gouvernement prévoit, dans le cadre du budget 2022-2023, une somme de 38,5 millions de dollars qui permettra la mise en œuvre du plan d’action gouvernemental 2022-2027 sur la gestion de l’amiante et des résidus miniers amiantés.»</a:t>
            </a:r>
            <a:endParaRPr lang="fr-CA" sz="2000"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094" y="11287"/>
            <a:ext cx="5943600" cy="4072690"/>
          </a:xfrm>
          <a:prstGeom prst="rect">
            <a:avLst/>
          </a:prstGeom>
        </p:spPr>
      </p:pic>
      <p:sp>
        <p:nvSpPr>
          <p:cNvPr id="5" name="Rectangle 4"/>
          <p:cNvSpPr/>
          <p:nvPr/>
        </p:nvSpPr>
        <p:spPr>
          <a:xfrm>
            <a:off x="4375638" y="5658671"/>
            <a:ext cx="3010761" cy="707886"/>
          </a:xfrm>
          <a:prstGeom prst="rect">
            <a:avLst/>
          </a:prstGeom>
        </p:spPr>
        <p:txBody>
          <a:bodyPr wrap="none">
            <a:spAutoFit/>
          </a:bodyPr>
          <a:lstStyle/>
          <a:p>
            <a:pPr algn="ctr"/>
            <a:r>
              <a:rPr lang="fr-CA" sz="4000" dirty="0" smtClean="0"/>
              <a:t>22 mars 2022</a:t>
            </a:r>
            <a:endParaRPr lang="fr-CA" sz="4000" dirty="0"/>
          </a:p>
        </p:txBody>
      </p:sp>
    </p:spTree>
    <p:extLst>
      <p:ext uri="{BB962C8B-B14F-4D97-AF65-F5344CB8AC3E}">
        <p14:creationId xmlns:p14="http://schemas.microsoft.com/office/powerpoint/2010/main" val="890721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2139" y="5706797"/>
            <a:ext cx="3086038" cy="707886"/>
          </a:xfrm>
          <a:prstGeom prst="rect">
            <a:avLst/>
          </a:prstGeom>
        </p:spPr>
        <p:txBody>
          <a:bodyPr wrap="none">
            <a:spAutoFit/>
          </a:bodyPr>
          <a:lstStyle/>
          <a:p>
            <a:pPr algn="ctr"/>
            <a:r>
              <a:rPr lang="fr-CA" sz="4000" dirty="0" smtClean="0"/>
              <a:t>20 AVRIL 2022</a:t>
            </a:r>
            <a:endParaRPr lang="fr-CA" sz="4000" dirty="0"/>
          </a:p>
        </p:txBody>
      </p:sp>
      <p:pic>
        <p:nvPicPr>
          <p:cNvPr id="2050" name="Picture 2" descr="Présentation et réflexion sur le plan régional des milieux humides et hydriques de la MRC des Appal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386" y="1319904"/>
            <a:ext cx="5515308" cy="4291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208093"/>
            <a:ext cx="11694694" cy="954107"/>
          </a:xfrm>
          <a:prstGeom prst="rect">
            <a:avLst/>
          </a:prstGeom>
        </p:spPr>
        <p:txBody>
          <a:bodyPr wrap="square">
            <a:spAutoFit/>
          </a:bodyPr>
          <a:lstStyle/>
          <a:p>
            <a:pPr algn="ctr"/>
            <a:r>
              <a:rPr lang="fr-CA" sz="2800" b="1" dirty="0">
                <a:solidFill>
                  <a:srgbClr val="212529"/>
                </a:solidFill>
                <a:latin typeface="Lato"/>
              </a:rPr>
              <a:t>Présentation et réflexion sur le plan régional des milieux humides </a:t>
            </a:r>
            <a:endParaRPr lang="fr-CA" sz="2800" b="1" dirty="0" smtClean="0">
              <a:solidFill>
                <a:srgbClr val="212529"/>
              </a:solidFill>
              <a:latin typeface="Lato"/>
            </a:endParaRPr>
          </a:p>
          <a:p>
            <a:pPr algn="ctr"/>
            <a:r>
              <a:rPr lang="fr-CA" sz="2800" b="1" dirty="0" smtClean="0">
                <a:solidFill>
                  <a:srgbClr val="212529"/>
                </a:solidFill>
                <a:latin typeface="Lato"/>
              </a:rPr>
              <a:t>et </a:t>
            </a:r>
            <a:r>
              <a:rPr lang="fr-CA" sz="2800" b="1" dirty="0">
                <a:solidFill>
                  <a:srgbClr val="212529"/>
                </a:solidFill>
                <a:latin typeface="Lato"/>
              </a:rPr>
              <a:t>hydriques de la MRC des </a:t>
            </a:r>
            <a:r>
              <a:rPr lang="fr-CA" sz="2800" b="1" dirty="0" smtClean="0">
                <a:solidFill>
                  <a:srgbClr val="212529"/>
                </a:solidFill>
                <a:latin typeface="Lato"/>
              </a:rPr>
              <a:t>Appalaches (PRMHH)</a:t>
            </a:r>
            <a:endParaRPr lang="fr-CA" sz="2800" b="1" i="0" dirty="0">
              <a:solidFill>
                <a:srgbClr val="212529"/>
              </a:solidFill>
              <a:effectLst/>
              <a:latin typeface="Lato"/>
            </a:endParaRPr>
          </a:p>
        </p:txBody>
      </p:sp>
      <p:sp>
        <p:nvSpPr>
          <p:cNvPr id="4" name="Rectangle 3"/>
          <p:cNvSpPr/>
          <p:nvPr/>
        </p:nvSpPr>
        <p:spPr>
          <a:xfrm>
            <a:off x="83386" y="1724559"/>
            <a:ext cx="6096000" cy="3539430"/>
          </a:xfrm>
          <a:prstGeom prst="rect">
            <a:avLst/>
          </a:prstGeom>
        </p:spPr>
        <p:txBody>
          <a:bodyPr>
            <a:spAutoFit/>
          </a:bodyPr>
          <a:lstStyle/>
          <a:p>
            <a:pPr algn="ctr"/>
            <a:r>
              <a:rPr lang="fr-CA" sz="2800" dirty="0">
                <a:solidFill>
                  <a:srgbClr val="6C6E78"/>
                </a:solidFill>
                <a:latin typeface="Lato"/>
              </a:rPr>
              <a:t>C'est lors d'un atelier qui a eu lieu le 20 avril dernier, au Centre de congrès de Thetford, que la MRC des Appalaches a dévoilé à plus de 60 participants présents les milieux identifiés dans le cadre du Plan régional des milieux humides et hydriques. </a:t>
            </a:r>
            <a:endParaRPr lang="fr-CA" sz="2800" dirty="0"/>
          </a:p>
        </p:txBody>
      </p:sp>
    </p:spTree>
    <p:extLst>
      <p:ext uri="{BB962C8B-B14F-4D97-AF65-F5344CB8AC3E}">
        <p14:creationId xmlns:p14="http://schemas.microsoft.com/office/powerpoint/2010/main" val="3341128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672" y="1403684"/>
            <a:ext cx="11585382" cy="1506273"/>
          </a:xfrm>
          <a:prstGeom prst="rect">
            <a:avLst/>
          </a:prstGeom>
        </p:spPr>
      </p:pic>
      <p:pic>
        <p:nvPicPr>
          <p:cNvPr id="3" name="Image 2"/>
          <p:cNvPicPr>
            <a:picLocks noChangeAspect="1"/>
          </p:cNvPicPr>
          <p:nvPr/>
        </p:nvPicPr>
        <p:blipFill>
          <a:blip r:embed="rId3"/>
          <a:stretch>
            <a:fillRect/>
          </a:stretch>
        </p:blipFill>
        <p:spPr>
          <a:xfrm>
            <a:off x="41672" y="2909957"/>
            <a:ext cx="11586555" cy="1044422"/>
          </a:xfrm>
          <a:prstGeom prst="rect">
            <a:avLst/>
          </a:prstGeom>
        </p:spPr>
      </p:pic>
      <p:pic>
        <p:nvPicPr>
          <p:cNvPr id="4" name="Image 3"/>
          <p:cNvPicPr>
            <a:picLocks noChangeAspect="1"/>
          </p:cNvPicPr>
          <p:nvPr/>
        </p:nvPicPr>
        <p:blipFill>
          <a:blip r:embed="rId4"/>
          <a:stretch>
            <a:fillRect/>
          </a:stretch>
        </p:blipFill>
        <p:spPr>
          <a:xfrm>
            <a:off x="41672" y="3978442"/>
            <a:ext cx="3178854" cy="1450929"/>
          </a:xfrm>
          <a:prstGeom prst="rect">
            <a:avLst/>
          </a:prstGeom>
        </p:spPr>
      </p:pic>
      <p:sp>
        <p:nvSpPr>
          <p:cNvPr id="5" name="Rectangle 4"/>
          <p:cNvSpPr/>
          <p:nvPr/>
        </p:nvSpPr>
        <p:spPr>
          <a:xfrm>
            <a:off x="3689683" y="4209385"/>
            <a:ext cx="6529136" cy="954107"/>
          </a:xfrm>
          <a:prstGeom prst="rect">
            <a:avLst/>
          </a:prstGeom>
        </p:spPr>
        <p:txBody>
          <a:bodyPr wrap="square">
            <a:spAutoFit/>
          </a:bodyPr>
          <a:lstStyle/>
          <a:p>
            <a:pPr algn="ctr"/>
            <a:r>
              <a:rPr lang="fr-CA" sz="2800" b="1" dirty="0">
                <a:solidFill>
                  <a:srgbClr val="1C1C1C"/>
                </a:solidFill>
                <a:latin typeface="Merriweather"/>
              </a:rPr>
              <a:t>Arrêt 3: le lac à la Truite d’Irlande, Chaudière-Appalaches</a:t>
            </a:r>
            <a:endParaRPr lang="fr-CA" sz="2800" b="1" i="0" dirty="0">
              <a:solidFill>
                <a:srgbClr val="1C1C1C"/>
              </a:solidFill>
              <a:effectLst/>
              <a:latin typeface="Merriweather"/>
            </a:endParaRPr>
          </a:p>
        </p:txBody>
      </p:sp>
      <p:sp>
        <p:nvSpPr>
          <p:cNvPr id="6" name="ZoneTexte 5"/>
          <p:cNvSpPr txBox="1"/>
          <p:nvPr/>
        </p:nvSpPr>
        <p:spPr>
          <a:xfrm>
            <a:off x="3388893" y="353503"/>
            <a:ext cx="5221706" cy="646331"/>
          </a:xfrm>
          <a:prstGeom prst="rect">
            <a:avLst/>
          </a:prstGeom>
          <a:noFill/>
        </p:spPr>
        <p:txBody>
          <a:bodyPr wrap="square" rtlCol="0">
            <a:spAutoFit/>
          </a:bodyPr>
          <a:lstStyle/>
          <a:p>
            <a:r>
              <a:rPr lang="fr-CA" sz="3600" dirty="0" smtClean="0">
                <a:latin typeface="Arial" panose="020B0604020202020204" pitchFamily="34" charset="0"/>
                <a:cs typeface="Arial" panose="020B0604020202020204" pitchFamily="34" charset="0"/>
              </a:rPr>
              <a:t>ON PARLE DE NOUS !</a:t>
            </a:r>
            <a:endParaRPr lang="fr-CA" sz="3600" dirty="0">
              <a:latin typeface="Arial" panose="020B0604020202020204" pitchFamily="34" charset="0"/>
              <a:cs typeface="Arial" panose="020B0604020202020204" pitchFamily="34" charset="0"/>
            </a:endParaRPr>
          </a:p>
        </p:txBody>
      </p:sp>
      <p:sp>
        <p:nvSpPr>
          <p:cNvPr id="7" name="Rectangle 6"/>
          <p:cNvSpPr/>
          <p:nvPr/>
        </p:nvSpPr>
        <p:spPr>
          <a:xfrm>
            <a:off x="4677910" y="5730861"/>
            <a:ext cx="2643672" cy="707886"/>
          </a:xfrm>
          <a:prstGeom prst="rect">
            <a:avLst/>
          </a:prstGeom>
        </p:spPr>
        <p:txBody>
          <a:bodyPr wrap="none">
            <a:spAutoFit/>
          </a:bodyPr>
          <a:lstStyle/>
          <a:p>
            <a:pPr algn="ctr"/>
            <a:r>
              <a:rPr lang="fr-CA" sz="4000" dirty="0" smtClean="0"/>
              <a:t>12 MAI 2022</a:t>
            </a:r>
            <a:endParaRPr lang="fr-CA" sz="4000" dirty="0"/>
          </a:p>
        </p:txBody>
      </p:sp>
    </p:spTree>
    <p:extLst>
      <p:ext uri="{BB962C8B-B14F-4D97-AF65-F5344CB8AC3E}">
        <p14:creationId xmlns:p14="http://schemas.microsoft.com/office/powerpoint/2010/main" val="1052135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07825" cy="5596890"/>
          </a:xfrm>
          <a:prstGeom prst="rect">
            <a:avLst/>
          </a:prstGeom>
        </p:spPr>
      </p:pic>
      <p:sp>
        <p:nvSpPr>
          <p:cNvPr id="4" name="Rectangle 3"/>
          <p:cNvSpPr/>
          <p:nvPr/>
        </p:nvSpPr>
        <p:spPr>
          <a:xfrm>
            <a:off x="4981075" y="1"/>
            <a:ext cx="6665494" cy="5355312"/>
          </a:xfrm>
          <a:prstGeom prst="rect">
            <a:avLst/>
          </a:prstGeom>
        </p:spPr>
        <p:txBody>
          <a:bodyPr wrap="square">
            <a:spAutoFit/>
          </a:bodyPr>
          <a:lstStyle/>
          <a:p>
            <a:pPr algn="ctr"/>
            <a:endParaRPr lang="fr-CA" dirty="0" smtClean="0">
              <a:solidFill>
                <a:srgbClr val="050505"/>
              </a:solidFill>
              <a:latin typeface="Arial" panose="020B0604020202020204" pitchFamily="34" charset="0"/>
              <a:cs typeface="Arial" panose="020B0604020202020204" pitchFamily="34" charset="0"/>
            </a:endParaRPr>
          </a:p>
          <a:p>
            <a:pPr algn="ctr"/>
            <a:endParaRPr lang="fr-CA" dirty="0">
              <a:solidFill>
                <a:srgbClr val="050505"/>
              </a:solidFill>
              <a:latin typeface="Arial" panose="020B0604020202020204" pitchFamily="34" charset="0"/>
              <a:cs typeface="Arial" panose="020B0604020202020204" pitchFamily="34" charset="0"/>
            </a:endParaRPr>
          </a:p>
          <a:p>
            <a:pPr algn="ctr"/>
            <a:r>
              <a:rPr lang="fr-CA" b="1" dirty="0" smtClean="0">
                <a:solidFill>
                  <a:srgbClr val="050505"/>
                </a:solidFill>
                <a:latin typeface="Arial" panose="020B0604020202020204" pitchFamily="34" charset="0"/>
                <a:cs typeface="Arial" panose="020B0604020202020204" pitchFamily="34" charset="0"/>
              </a:rPr>
              <a:t>Dépôt du rapport final du Projet </a:t>
            </a:r>
            <a:r>
              <a:rPr lang="fr-CA" b="1" dirty="0">
                <a:solidFill>
                  <a:srgbClr val="050505"/>
                </a:solidFill>
                <a:latin typeface="Arial" panose="020B0604020202020204" pitchFamily="34" charset="0"/>
                <a:cs typeface="Arial" panose="020B0604020202020204" pitchFamily="34" charset="0"/>
              </a:rPr>
              <a:t>d’études paléolimnologiques des lacs du bassin de la rivière Bécancour </a:t>
            </a:r>
            <a:endParaRPr lang="fr-CA" b="1" dirty="0" smtClean="0">
              <a:solidFill>
                <a:srgbClr val="050505"/>
              </a:solidFill>
              <a:latin typeface="Arial" panose="020B0604020202020204" pitchFamily="34" charset="0"/>
              <a:cs typeface="Arial" panose="020B0604020202020204" pitchFamily="34" charset="0"/>
            </a:endParaRPr>
          </a:p>
          <a:p>
            <a:pPr algn="ctr"/>
            <a:endParaRPr lang="fr-CA" dirty="0">
              <a:solidFill>
                <a:srgbClr val="050505"/>
              </a:solidFill>
              <a:latin typeface="Arial" panose="020B0604020202020204" pitchFamily="34" charset="0"/>
              <a:cs typeface="Arial" panose="020B0604020202020204" pitchFamily="34" charset="0"/>
            </a:endParaRPr>
          </a:p>
          <a:p>
            <a:pPr algn="ctr"/>
            <a:r>
              <a:rPr lang="fr-CA" b="1" dirty="0" smtClean="0">
                <a:solidFill>
                  <a:srgbClr val="050505"/>
                </a:solidFill>
                <a:latin typeface="Arial" panose="020B0604020202020204" pitchFamily="34" charset="0"/>
                <a:cs typeface="Arial" panose="020B0604020202020204" pitchFamily="34" charset="0"/>
              </a:rPr>
              <a:t>Merci </a:t>
            </a:r>
            <a:r>
              <a:rPr lang="fr-CA" b="1" dirty="0">
                <a:solidFill>
                  <a:srgbClr val="050505"/>
                </a:solidFill>
                <a:latin typeface="Arial" panose="020B0604020202020204" pitchFamily="34" charset="0"/>
                <a:cs typeface="Arial" panose="020B0604020202020204" pitchFamily="34" charset="0"/>
              </a:rPr>
              <a:t>au doctorant Olivier Jacques et au professeur Reinhard Pienitz de l'Université Laval pour leur immense contribution depuis septembre 2016</a:t>
            </a:r>
            <a:r>
              <a:rPr lang="fr-CA" b="1" dirty="0" smtClean="0">
                <a:solidFill>
                  <a:srgbClr val="050505"/>
                </a:solidFill>
                <a:latin typeface="Arial" panose="020B0604020202020204" pitchFamily="34" charset="0"/>
                <a:cs typeface="Arial" panose="020B0604020202020204" pitchFamily="34" charset="0"/>
              </a:rPr>
              <a:t>.</a:t>
            </a:r>
          </a:p>
          <a:p>
            <a:pPr algn="ctr"/>
            <a:endParaRPr lang="fr-CA" dirty="0">
              <a:solidFill>
                <a:srgbClr val="050505"/>
              </a:solidFill>
              <a:latin typeface="Arial" panose="020B0604020202020204" pitchFamily="34" charset="0"/>
              <a:cs typeface="Arial" panose="020B0604020202020204" pitchFamily="34" charset="0"/>
            </a:endParaRPr>
          </a:p>
          <a:p>
            <a:pPr algn="ctr"/>
            <a:r>
              <a:rPr lang="fr-CA" b="1" i="1" dirty="0">
                <a:solidFill>
                  <a:srgbClr val="050505"/>
                </a:solidFill>
                <a:latin typeface="Arial" panose="020B0604020202020204" pitchFamily="34" charset="0"/>
                <a:cs typeface="Arial" panose="020B0604020202020204" pitchFamily="34" charset="0"/>
              </a:rPr>
              <a:t>Voici l'extrait de la conclusion de ce rapport</a:t>
            </a:r>
            <a:r>
              <a:rPr lang="fr-CA" dirty="0" smtClean="0">
                <a:solidFill>
                  <a:srgbClr val="050505"/>
                </a:solidFill>
                <a:latin typeface="Arial" panose="020B0604020202020204" pitchFamily="34" charset="0"/>
                <a:cs typeface="Arial" panose="020B0604020202020204" pitchFamily="34" charset="0"/>
              </a:rPr>
              <a:t>:</a:t>
            </a:r>
          </a:p>
          <a:p>
            <a:pPr algn="ctr"/>
            <a:r>
              <a:rPr lang="fr-CA" dirty="0">
                <a:latin typeface="Arial" panose="020B0604020202020204" pitchFamily="34" charset="0"/>
                <a:cs typeface="Arial" panose="020B0604020202020204" pitchFamily="34" charset="0"/>
              </a:rPr>
              <a:t>La plus grande contribution de ce projet d’études paléolimnologiques aura probablement été de démontrer pour la première fois à l’aide d’évidences scientifiques solides que les haldes minières de la région de Thetford Mines s’érodent de façon massive vers la rivière Bécancour. Nous avons établi que l’étang Stater et les lacs à la Truite et William avaient conséquemment des taux d’accumulation en sédiments anormalement élevés, voire extrêmes</a:t>
            </a:r>
            <a:r>
              <a:rPr lang="fr-CA" dirty="0"/>
              <a:t>. </a:t>
            </a:r>
            <a:endParaRPr lang="fr-CA" b="0" i="0" dirty="0">
              <a:solidFill>
                <a:srgbClr val="050505"/>
              </a:solidFill>
              <a:effectLst/>
              <a:latin typeface="inherit"/>
            </a:endParaRPr>
          </a:p>
        </p:txBody>
      </p:sp>
      <p:sp>
        <p:nvSpPr>
          <p:cNvPr id="5" name="Rectangle 4"/>
          <p:cNvSpPr/>
          <p:nvPr/>
        </p:nvSpPr>
        <p:spPr>
          <a:xfrm>
            <a:off x="4606546" y="5658671"/>
            <a:ext cx="2706190" cy="707886"/>
          </a:xfrm>
          <a:prstGeom prst="rect">
            <a:avLst/>
          </a:prstGeom>
        </p:spPr>
        <p:txBody>
          <a:bodyPr wrap="none">
            <a:spAutoFit/>
          </a:bodyPr>
          <a:lstStyle/>
          <a:p>
            <a:pPr algn="ctr"/>
            <a:r>
              <a:rPr lang="fr-CA" sz="4000" dirty="0" smtClean="0"/>
              <a:t>22 </a:t>
            </a:r>
            <a:r>
              <a:rPr lang="fr-CA" sz="4000" dirty="0"/>
              <a:t>MAI 2022</a:t>
            </a:r>
          </a:p>
        </p:txBody>
      </p:sp>
    </p:spTree>
    <p:extLst>
      <p:ext uri="{BB962C8B-B14F-4D97-AF65-F5344CB8AC3E}">
        <p14:creationId xmlns:p14="http://schemas.microsoft.com/office/powerpoint/2010/main" val="2062178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60258" y="439555"/>
            <a:ext cx="3773904" cy="1151965"/>
          </a:xfrm>
        </p:spPr>
        <p:txBody>
          <a:bodyPr>
            <a:normAutofit/>
          </a:bodyPr>
          <a:lstStyle/>
          <a:p>
            <a:pPr algn="ctr"/>
            <a:r>
              <a:rPr lang="fr-CA" dirty="0" smtClean="0"/>
              <a:t>28 </a:t>
            </a:r>
            <a:r>
              <a:rPr lang="fr-CA" dirty="0"/>
              <a:t>mai</a:t>
            </a:r>
          </a:p>
        </p:txBody>
      </p:sp>
      <p:sp>
        <p:nvSpPr>
          <p:cNvPr id="11" name="Rectangle 10"/>
          <p:cNvSpPr/>
          <p:nvPr>
            <p:custDataLst>
              <p:tags r:id="rId2"/>
            </p:custDataLst>
          </p:nvPr>
        </p:nvSpPr>
        <p:spPr>
          <a:xfrm>
            <a:off x="559458" y="1901294"/>
            <a:ext cx="5053263" cy="1200329"/>
          </a:xfrm>
          <a:prstGeom prst="rect">
            <a:avLst/>
          </a:prstGeom>
        </p:spPr>
        <p:txBody>
          <a:bodyPr wrap="square">
            <a:spAutoFit/>
          </a:bodyPr>
          <a:lstStyle/>
          <a:p>
            <a:pPr algn="ctr"/>
            <a:r>
              <a:rPr lang="fr-CA" sz="3600" dirty="0">
                <a:solidFill>
                  <a:schemeClr val="accent2">
                    <a:lumMod val="75000"/>
                  </a:schemeClr>
                </a:solidFill>
              </a:rPr>
              <a:t>Corvée de nettoyage : une journée réussie</a:t>
            </a:r>
          </a:p>
        </p:txBody>
      </p:sp>
      <p:sp>
        <p:nvSpPr>
          <p:cNvPr id="12" name="Rectangle 11"/>
          <p:cNvSpPr/>
          <p:nvPr>
            <p:custDataLst>
              <p:tags r:id="rId3"/>
            </p:custDataLst>
          </p:nvPr>
        </p:nvSpPr>
        <p:spPr>
          <a:xfrm>
            <a:off x="3973349" y="5738881"/>
            <a:ext cx="3456395" cy="584775"/>
          </a:xfrm>
          <a:prstGeom prst="rect">
            <a:avLst/>
          </a:prstGeom>
        </p:spPr>
        <p:txBody>
          <a:bodyPr wrap="none">
            <a:spAutoFit/>
          </a:bodyPr>
          <a:lstStyle/>
          <a:p>
            <a:r>
              <a:rPr lang="fr-CA" sz="3200" b="1" dirty="0">
                <a:solidFill>
                  <a:schemeClr val="bg1"/>
                </a:solidFill>
                <a:latin typeface="Lucida Handwriting" panose="03010101010101010101" pitchFamily="66" charset="0"/>
              </a:rPr>
              <a:t>Agir Ensemble</a:t>
            </a:r>
          </a:p>
        </p:txBody>
      </p:sp>
      <p:sp>
        <p:nvSpPr>
          <p:cNvPr id="13" name="Rectangle 12"/>
          <p:cNvSpPr/>
          <p:nvPr>
            <p:custDataLst>
              <p:tags r:id="rId4"/>
            </p:custDataLst>
          </p:nvPr>
        </p:nvSpPr>
        <p:spPr>
          <a:xfrm>
            <a:off x="104274" y="3767403"/>
            <a:ext cx="11510210" cy="1938992"/>
          </a:xfrm>
          <a:prstGeom prst="rect">
            <a:avLst/>
          </a:prstGeom>
        </p:spPr>
        <p:txBody>
          <a:bodyPr wrap="square">
            <a:spAutoFit/>
          </a:bodyPr>
          <a:lstStyle/>
          <a:p>
            <a:pPr algn="ctr" fontAlgn="base"/>
            <a:r>
              <a:rPr lang="fr-CA" sz="2000" dirty="0" smtClean="0">
                <a:latin typeface="Arial" panose="020B0604020202020204" pitchFamily="34" charset="0"/>
                <a:cs typeface="Arial" panose="020B0604020202020204" pitchFamily="34" charset="0"/>
              </a:rPr>
              <a:t>Samedi 28 </a:t>
            </a:r>
            <a:r>
              <a:rPr lang="fr-CA" sz="2000" dirty="0">
                <a:latin typeface="Arial" panose="020B0604020202020204" pitchFamily="34" charset="0"/>
                <a:cs typeface="Arial" panose="020B0604020202020204" pitchFamily="34" charset="0"/>
              </a:rPr>
              <a:t>mai, le GROBEC a organisé </a:t>
            </a:r>
            <a:r>
              <a:rPr lang="fr-CA" sz="2000" dirty="0" smtClean="0">
                <a:latin typeface="Arial" panose="020B0604020202020204" pitchFamily="34" charset="0"/>
                <a:cs typeface="Arial" panose="020B0604020202020204" pitchFamily="34" charset="0"/>
              </a:rPr>
              <a:t>pour une 2</a:t>
            </a:r>
            <a:r>
              <a:rPr lang="fr-CA" sz="2000" baseline="30000" dirty="0" smtClean="0">
                <a:latin typeface="Arial" panose="020B0604020202020204" pitchFamily="34" charset="0"/>
                <a:cs typeface="Arial" panose="020B0604020202020204" pitchFamily="34" charset="0"/>
              </a:rPr>
              <a:t>e</a:t>
            </a:r>
            <a:r>
              <a:rPr lang="fr-CA" sz="2000" dirty="0" smtClean="0">
                <a:latin typeface="Arial" panose="020B0604020202020204" pitchFamily="34" charset="0"/>
                <a:cs typeface="Arial" panose="020B0604020202020204" pitchFamily="34" charset="0"/>
              </a:rPr>
              <a:t> année, une </a:t>
            </a:r>
            <a:r>
              <a:rPr lang="fr-CA" sz="2000" dirty="0">
                <a:latin typeface="Arial" panose="020B0604020202020204" pitchFamily="34" charset="0"/>
                <a:cs typeface="Arial" panose="020B0604020202020204" pitchFamily="34" charset="0"/>
              </a:rPr>
              <a:t>journée de corvée des berges des lacs William, Joseph et à la Truite ainsi que de l’étang Stater, en partenariat avec les municipalités de Saint-Ferdinand, d’Inverness, de Saint-Pierre-Baptiste et d’Irlande ainsi que les associations riveraines affiliées. Merci à M. Luc BAILLARGEON, Agent de développement en Loisirs, Culture et Tourisme de la municipalité de St-Ferdinand d’avoir initié cette activité.</a:t>
            </a:r>
          </a:p>
          <a:p>
            <a:pPr algn="ctr"/>
            <a:endParaRPr lang="fr-CA" sz="2000" dirty="0">
              <a:latin typeface="Roboto"/>
            </a:endParaRPr>
          </a:p>
        </p:txBody>
      </p:sp>
      <p:pic>
        <p:nvPicPr>
          <p:cNvPr id="3074" name="Picture 2" descr="Aucune description de photo disponi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1280" y="0"/>
            <a:ext cx="5023204" cy="376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506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8745" y="0"/>
            <a:ext cx="5198600" cy="5590674"/>
          </a:xfrm>
          <a:prstGeom prst="rect">
            <a:avLst/>
          </a:prstGeom>
        </p:spPr>
      </p:pic>
      <p:pic>
        <p:nvPicPr>
          <p:cNvPr id="3" name="Image 2"/>
          <p:cNvPicPr>
            <a:picLocks noChangeAspect="1"/>
          </p:cNvPicPr>
          <p:nvPr/>
        </p:nvPicPr>
        <p:blipFill>
          <a:blip r:embed="rId3"/>
          <a:stretch>
            <a:fillRect/>
          </a:stretch>
        </p:blipFill>
        <p:spPr>
          <a:xfrm>
            <a:off x="3266356" y="1082843"/>
            <a:ext cx="1942100" cy="729916"/>
          </a:xfrm>
          <a:prstGeom prst="rect">
            <a:avLst/>
          </a:prstGeom>
        </p:spPr>
      </p:pic>
      <p:sp>
        <p:nvSpPr>
          <p:cNvPr id="4" name="Rectangle 3"/>
          <p:cNvSpPr/>
          <p:nvPr/>
        </p:nvSpPr>
        <p:spPr>
          <a:xfrm>
            <a:off x="4065148" y="5667142"/>
            <a:ext cx="2762296" cy="707886"/>
          </a:xfrm>
          <a:prstGeom prst="rect">
            <a:avLst/>
          </a:prstGeom>
        </p:spPr>
        <p:txBody>
          <a:bodyPr wrap="none">
            <a:spAutoFit/>
          </a:bodyPr>
          <a:lstStyle/>
          <a:p>
            <a:pPr algn="ctr"/>
            <a:r>
              <a:rPr lang="fr-CA" sz="4000" dirty="0" smtClean="0"/>
              <a:t>16 </a:t>
            </a:r>
            <a:r>
              <a:rPr lang="fr-CA" sz="4000" dirty="0"/>
              <a:t>JUIN 2022</a:t>
            </a:r>
          </a:p>
        </p:txBody>
      </p:sp>
      <p:pic>
        <p:nvPicPr>
          <p:cNvPr id="5" name="Image 4"/>
          <p:cNvPicPr>
            <a:picLocks noChangeAspect="1"/>
          </p:cNvPicPr>
          <p:nvPr/>
        </p:nvPicPr>
        <p:blipFill>
          <a:blip r:embed="rId4"/>
          <a:stretch>
            <a:fillRect/>
          </a:stretch>
        </p:blipFill>
        <p:spPr>
          <a:xfrm>
            <a:off x="6045116" y="0"/>
            <a:ext cx="4863516" cy="3868602"/>
          </a:xfrm>
          <a:prstGeom prst="rect">
            <a:avLst/>
          </a:prstGeom>
        </p:spPr>
      </p:pic>
      <p:sp>
        <p:nvSpPr>
          <p:cNvPr id="6" name="Rectangle 5"/>
          <p:cNvSpPr/>
          <p:nvPr/>
        </p:nvSpPr>
        <p:spPr>
          <a:xfrm>
            <a:off x="5428874" y="3868602"/>
            <a:ext cx="6096000" cy="1631216"/>
          </a:xfrm>
          <a:prstGeom prst="rect">
            <a:avLst/>
          </a:prstGeom>
        </p:spPr>
        <p:txBody>
          <a:bodyPr>
            <a:spAutoFit/>
          </a:bodyPr>
          <a:lstStyle/>
          <a:p>
            <a:pPr algn="ctr"/>
            <a:r>
              <a:rPr lang="fr-CA" sz="2000" b="1" dirty="0">
                <a:solidFill>
                  <a:srgbClr val="3F424A"/>
                </a:solidFill>
                <a:latin typeface="Lato"/>
              </a:rPr>
              <a:t>Le gouvernement du Québec a annoncé, le jeudi 16 juin, une somme de 38,5 millions $ pour financer les mesures de son plan d’action 2022-2025 entourant la gestion de l’amiante et des résidus miniers amiantés</a:t>
            </a:r>
            <a:r>
              <a:rPr lang="fr-CA" b="1" dirty="0">
                <a:solidFill>
                  <a:srgbClr val="3F424A"/>
                </a:solidFill>
                <a:latin typeface="Lato"/>
              </a:rPr>
              <a:t>.</a:t>
            </a:r>
            <a:endParaRPr lang="fr-CA" dirty="0"/>
          </a:p>
        </p:txBody>
      </p:sp>
    </p:spTree>
    <p:extLst>
      <p:ext uri="{BB962C8B-B14F-4D97-AF65-F5344CB8AC3E}">
        <p14:creationId xmlns:p14="http://schemas.microsoft.com/office/powerpoint/2010/main" val="3451543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4828624" cy="5590674"/>
          </a:xfrm>
          <a:prstGeom prst="rect">
            <a:avLst/>
          </a:prstGeom>
        </p:spPr>
      </p:pic>
      <p:pic>
        <p:nvPicPr>
          <p:cNvPr id="3" name="Image 2"/>
          <p:cNvPicPr>
            <a:picLocks noChangeAspect="1"/>
          </p:cNvPicPr>
          <p:nvPr/>
        </p:nvPicPr>
        <p:blipFill>
          <a:blip r:embed="rId3"/>
          <a:stretch>
            <a:fillRect/>
          </a:stretch>
        </p:blipFill>
        <p:spPr>
          <a:xfrm>
            <a:off x="2984229" y="970547"/>
            <a:ext cx="1723292" cy="609600"/>
          </a:xfrm>
          <a:prstGeom prst="rect">
            <a:avLst/>
          </a:prstGeom>
        </p:spPr>
      </p:pic>
      <p:sp>
        <p:nvSpPr>
          <p:cNvPr id="4" name="Rectangle 3"/>
          <p:cNvSpPr/>
          <p:nvPr/>
        </p:nvSpPr>
        <p:spPr>
          <a:xfrm>
            <a:off x="5261811" y="269212"/>
            <a:ext cx="5863388" cy="2246769"/>
          </a:xfrm>
          <a:prstGeom prst="rect">
            <a:avLst/>
          </a:prstGeom>
        </p:spPr>
        <p:txBody>
          <a:bodyPr wrap="square">
            <a:spAutoFit/>
          </a:bodyPr>
          <a:lstStyle/>
          <a:p>
            <a:pPr algn="ctr"/>
            <a:r>
              <a:rPr lang="fr-CA" sz="2000" b="1" dirty="0">
                <a:solidFill>
                  <a:srgbClr val="3F424A"/>
                </a:solidFill>
                <a:latin typeface="Lato"/>
              </a:rPr>
              <a:t>Le président de l’Association de protection du lac à la Truite d’Irlande (APLTI), Réjean Vézina, se désole que la rivière Bécancour ne figure pas dans le plan d’action 2022-2025 présenté par le gouvernement du Québec entourant la gestion durable de l’amiante et des résidus miniers amiantés.</a:t>
            </a:r>
            <a:endParaRPr lang="fr-CA" sz="2000" dirty="0"/>
          </a:p>
        </p:txBody>
      </p:sp>
      <p:sp>
        <p:nvSpPr>
          <p:cNvPr id="5" name="Rectangle 4"/>
          <p:cNvSpPr/>
          <p:nvPr/>
        </p:nvSpPr>
        <p:spPr>
          <a:xfrm>
            <a:off x="5390147" y="2998060"/>
            <a:ext cx="5374104" cy="1938992"/>
          </a:xfrm>
          <a:prstGeom prst="rect">
            <a:avLst/>
          </a:prstGeom>
        </p:spPr>
        <p:txBody>
          <a:bodyPr wrap="square">
            <a:spAutoFit/>
          </a:bodyPr>
          <a:lstStyle/>
          <a:p>
            <a:pPr algn="ctr"/>
            <a:r>
              <a:rPr lang="fr-CA" sz="2000" b="1" dirty="0" smtClean="0">
                <a:solidFill>
                  <a:srgbClr val="3F424A"/>
                </a:solidFill>
                <a:latin typeface="Lato"/>
              </a:rPr>
              <a:t>« </a:t>
            </a:r>
            <a:r>
              <a:rPr lang="fr-CA" sz="2000" b="1" dirty="0">
                <a:solidFill>
                  <a:srgbClr val="3F424A"/>
                </a:solidFill>
                <a:latin typeface="Lato"/>
              </a:rPr>
              <a:t>Après une décennie d’interventions auprès des différents ministères, plus d’un million de dollars en études, analyses et travaux réalisés par le milieu, la rivière Bécancour ne semble pas être considérée comme passif minier. »</a:t>
            </a:r>
            <a:endParaRPr lang="fr-CA" sz="2000" b="1" dirty="0"/>
          </a:p>
        </p:txBody>
      </p:sp>
      <p:sp>
        <p:nvSpPr>
          <p:cNvPr id="6" name="Rectangle 5"/>
          <p:cNvSpPr/>
          <p:nvPr/>
        </p:nvSpPr>
        <p:spPr>
          <a:xfrm>
            <a:off x="4378428" y="5666838"/>
            <a:ext cx="2743059" cy="707886"/>
          </a:xfrm>
          <a:prstGeom prst="rect">
            <a:avLst/>
          </a:prstGeom>
        </p:spPr>
        <p:txBody>
          <a:bodyPr wrap="none">
            <a:spAutoFit/>
          </a:bodyPr>
          <a:lstStyle/>
          <a:p>
            <a:pPr algn="ctr"/>
            <a:r>
              <a:rPr lang="fr-CA" sz="4000" dirty="0" smtClean="0"/>
              <a:t>21 JUIN </a:t>
            </a:r>
            <a:r>
              <a:rPr lang="fr-CA" sz="4000" dirty="0"/>
              <a:t>2022</a:t>
            </a:r>
          </a:p>
        </p:txBody>
      </p:sp>
    </p:spTree>
    <p:extLst>
      <p:ext uri="{BB962C8B-B14F-4D97-AF65-F5344CB8AC3E}">
        <p14:creationId xmlns:p14="http://schemas.microsoft.com/office/powerpoint/2010/main" val="2207836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32514" y="795746"/>
            <a:ext cx="2767295" cy="1151965"/>
          </a:xfrm>
        </p:spPr>
        <p:txBody>
          <a:bodyPr>
            <a:normAutofit/>
          </a:bodyPr>
          <a:lstStyle/>
          <a:p>
            <a:r>
              <a:rPr lang="fr-CA" dirty="0" smtClean="0"/>
              <a:t>6 JUILLET</a:t>
            </a:r>
            <a:endParaRPr lang="fr-CA" dirty="0"/>
          </a:p>
        </p:txBody>
      </p:sp>
      <p:sp>
        <p:nvSpPr>
          <p:cNvPr id="11" name="Rectangle 10"/>
          <p:cNvSpPr/>
          <p:nvPr>
            <p:custDataLst>
              <p:tags r:id="rId2"/>
            </p:custDataLst>
          </p:nvPr>
        </p:nvSpPr>
        <p:spPr>
          <a:xfrm>
            <a:off x="224589" y="2361536"/>
            <a:ext cx="5462337" cy="2308324"/>
          </a:xfrm>
          <a:prstGeom prst="rect">
            <a:avLst/>
          </a:prstGeom>
        </p:spPr>
        <p:txBody>
          <a:bodyPr wrap="square">
            <a:spAutoFit/>
          </a:bodyPr>
          <a:lstStyle/>
          <a:p>
            <a:pPr algn="ctr"/>
            <a:r>
              <a:rPr lang="fr-CA" sz="2400" b="1" dirty="0">
                <a:latin typeface="Arial" panose="020B0604020202020204" pitchFamily="34" charset="0"/>
                <a:cs typeface="Arial" panose="020B0604020202020204" pitchFamily="34" charset="0"/>
              </a:rPr>
              <a:t>Lors de notre </a:t>
            </a:r>
            <a:r>
              <a:rPr lang="fr-CA" sz="2400" b="1" dirty="0" smtClean="0">
                <a:latin typeface="Arial" panose="020B0604020202020204" pitchFamily="34" charset="0"/>
                <a:cs typeface="Arial" panose="020B0604020202020204" pitchFamily="34" charset="0"/>
              </a:rPr>
              <a:t>7</a:t>
            </a:r>
            <a:r>
              <a:rPr lang="fr-CA" sz="2400" b="1" baseline="30000" dirty="0" smtClean="0">
                <a:latin typeface="Arial" panose="020B0604020202020204" pitchFamily="34" charset="0"/>
                <a:cs typeface="Arial" panose="020B0604020202020204" pitchFamily="34" charset="0"/>
              </a:rPr>
              <a:t>e</a:t>
            </a:r>
            <a:r>
              <a:rPr lang="fr-CA" sz="2400" b="1" dirty="0" smtClean="0">
                <a:latin typeface="Arial" panose="020B0604020202020204" pitchFamily="34" charset="0"/>
                <a:cs typeface="Arial" panose="020B0604020202020204" pitchFamily="34" charset="0"/>
              </a:rPr>
              <a:t> AGA </a:t>
            </a:r>
          </a:p>
          <a:p>
            <a:pPr algn="ctr"/>
            <a:r>
              <a:rPr lang="fr-CA" sz="2400" i="1" dirty="0" smtClean="0">
                <a:effectLst/>
                <a:latin typeface="Arial" panose="020B0604020202020204" pitchFamily="34" charset="0"/>
                <a:ea typeface="Calibri" panose="020F0502020204030204" pitchFamily="34" charset="0"/>
                <a:cs typeface="Arial" panose="020B0604020202020204" pitchFamily="34" charset="0"/>
              </a:rPr>
              <a:t>Les administrateurs en place ont </a:t>
            </a:r>
          </a:p>
          <a:p>
            <a:pPr algn="ctr"/>
            <a:r>
              <a:rPr lang="fr-CA" sz="2400" i="1" dirty="0" smtClean="0">
                <a:latin typeface="Arial" panose="020B0604020202020204" pitchFamily="34" charset="0"/>
                <a:ea typeface="Calibri" panose="020F0502020204030204" pitchFamily="34" charset="0"/>
                <a:cs typeface="Arial" panose="020B0604020202020204" pitchFamily="34" charset="0"/>
              </a:rPr>
              <a:t>formés le conseil d’administration </a:t>
            </a:r>
          </a:p>
          <a:p>
            <a:pPr algn="ctr"/>
            <a:r>
              <a:rPr lang="fr-CA" sz="2400" i="1" dirty="0" smtClean="0">
                <a:latin typeface="Arial" panose="020B0604020202020204" pitchFamily="34" charset="0"/>
                <a:ea typeface="Calibri" panose="020F0502020204030204" pitchFamily="34" charset="0"/>
                <a:cs typeface="Arial" panose="020B0604020202020204" pitchFamily="34" charset="0"/>
              </a:rPr>
              <a:t>pour </a:t>
            </a:r>
            <a:r>
              <a:rPr lang="fr-CA" sz="2400" i="1" dirty="0" smtClean="0">
                <a:effectLst/>
                <a:latin typeface="Arial" panose="020B0604020202020204" pitchFamily="34" charset="0"/>
                <a:ea typeface="Calibri" panose="020F0502020204030204" pitchFamily="34" charset="0"/>
                <a:cs typeface="Arial" panose="020B0604020202020204" pitchFamily="34" charset="0"/>
              </a:rPr>
              <a:t>2022-2023</a:t>
            </a:r>
          </a:p>
          <a:p>
            <a:pPr algn="ctr"/>
            <a:endParaRPr lang="fr-CA" sz="2400" i="1" dirty="0">
              <a:latin typeface="Arial" panose="020B0604020202020204" pitchFamily="34" charset="0"/>
              <a:ea typeface="Calibri" panose="020F0502020204030204" pitchFamily="34" charset="0"/>
              <a:cs typeface="Arial" panose="020B0604020202020204" pitchFamily="34" charset="0"/>
            </a:endParaRPr>
          </a:p>
          <a:p>
            <a:pPr algn="ctr"/>
            <a:r>
              <a:rPr lang="fr-CA" sz="2400" i="1" dirty="0" smtClean="0">
                <a:effectLst/>
                <a:latin typeface="Arial" panose="020B0604020202020204" pitchFamily="34" charset="0"/>
                <a:ea typeface="Calibri" panose="020F0502020204030204" pitchFamily="34" charset="0"/>
                <a:cs typeface="Arial" panose="020B0604020202020204" pitchFamily="34" charset="0"/>
              </a:rPr>
              <a:t>On poursuit dans la continuité !</a:t>
            </a:r>
            <a:endParaRPr lang="fr-CA" sz="24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custDataLst>
              <p:tags r:id="rId3"/>
            </p:custDataLst>
          </p:nvPr>
        </p:nvSpPr>
        <p:spPr>
          <a:xfrm>
            <a:off x="4000807" y="5765528"/>
            <a:ext cx="3456395" cy="584775"/>
          </a:xfrm>
          <a:prstGeom prst="rect">
            <a:avLst/>
          </a:prstGeom>
        </p:spPr>
        <p:txBody>
          <a:bodyPr wrap="none">
            <a:spAutoFit/>
          </a:bodyPr>
          <a:lstStyle/>
          <a:p>
            <a:r>
              <a:rPr lang="fr-CA" sz="3200" b="1" dirty="0">
                <a:solidFill>
                  <a:schemeClr val="bg1"/>
                </a:solidFill>
                <a:latin typeface="Lucida Handwriting" panose="03010101010101010101" pitchFamily="66" charset="0"/>
              </a:rPr>
              <a:t>Agir Ensemble</a:t>
            </a:r>
          </a:p>
        </p:txBody>
      </p:sp>
      <p:pic>
        <p:nvPicPr>
          <p:cNvPr id="8" name="Image 7"/>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0342559" y="1147623"/>
            <a:ext cx="1114925" cy="448212"/>
          </a:xfrm>
          <a:prstGeom prst="rect">
            <a:avLst/>
          </a:prstGeom>
        </p:spPr>
      </p:pic>
      <p:pic>
        <p:nvPicPr>
          <p:cNvPr id="4" name="Image 3"/>
          <p:cNvPicPr>
            <a:picLocks noChangeAspect="1"/>
          </p:cNvPicPr>
          <p:nvPr>
            <p:custDataLst>
              <p:tags r:id="rId5"/>
            </p:custDataLst>
          </p:nvPr>
        </p:nvPicPr>
        <p:blipFill>
          <a:blip r:embed="rId8"/>
          <a:stretch>
            <a:fillRect/>
          </a:stretch>
        </p:blipFill>
        <p:spPr>
          <a:xfrm>
            <a:off x="6065921" y="529390"/>
            <a:ext cx="5588724" cy="4692315"/>
          </a:xfrm>
          <a:prstGeom prst="rect">
            <a:avLst/>
          </a:prstGeom>
        </p:spPr>
      </p:pic>
    </p:spTree>
    <p:extLst>
      <p:ext uri="{BB962C8B-B14F-4D97-AF65-F5344CB8AC3E}">
        <p14:creationId xmlns:p14="http://schemas.microsoft.com/office/powerpoint/2010/main" val="1183769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ut être une image de étendue d’eau et texte : « APLTI L'ASSOCIATION ' DE PROTECTION DU LTRTE A-TRUITE D'IRLANDE LAC anniversaire DEPUIS 30 JUILLET 2015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98407" cy="56067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51622" y="5690755"/>
            <a:ext cx="3395161" cy="707886"/>
          </a:xfrm>
          <a:prstGeom prst="rect">
            <a:avLst/>
          </a:prstGeom>
        </p:spPr>
        <p:txBody>
          <a:bodyPr wrap="none">
            <a:spAutoFit/>
          </a:bodyPr>
          <a:lstStyle/>
          <a:p>
            <a:pPr algn="ctr"/>
            <a:r>
              <a:rPr lang="fr-CA" sz="4000" dirty="0" smtClean="0"/>
              <a:t>30 JUILLET </a:t>
            </a:r>
            <a:r>
              <a:rPr lang="fr-CA" sz="4000" dirty="0"/>
              <a:t>2022</a:t>
            </a:r>
          </a:p>
        </p:txBody>
      </p:sp>
      <p:pic>
        <p:nvPicPr>
          <p:cNvPr id="3" name="Image 2"/>
          <p:cNvPicPr>
            <a:picLocks noChangeAspect="1"/>
          </p:cNvPicPr>
          <p:nvPr/>
        </p:nvPicPr>
        <p:blipFill>
          <a:blip r:embed="rId3"/>
          <a:stretch>
            <a:fillRect/>
          </a:stretch>
        </p:blipFill>
        <p:spPr>
          <a:xfrm>
            <a:off x="6686382" y="3605645"/>
            <a:ext cx="2574785" cy="2001071"/>
          </a:xfrm>
          <a:prstGeom prst="rect">
            <a:avLst/>
          </a:prstGeom>
        </p:spPr>
      </p:pic>
      <p:pic>
        <p:nvPicPr>
          <p:cNvPr id="4" name="Image 3"/>
          <p:cNvPicPr>
            <a:picLocks noChangeAspect="1"/>
          </p:cNvPicPr>
          <p:nvPr/>
        </p:nvPicPr>
        <p:blipFill>
          <a:blip r:embed="rId4"/>
          <a:stretch>
            <a:fillRect/>
          </a:stretch>
        </p:blipFill>
        <p:spPr>
          <a:xfrm>
            <a:off x="9223251" y="3605645"/>
            <a:ext cx="2475156" cy="2001072"/>
          </a:xfrm>
          <a:prstGeom prst="rect">
            <a:avLst/>
          </a:prstGeom>
        </p:spPr>
      </p:pic>
    </p:spTree>
    <p:extLst>
      <p:ext uri="{BB962C8B-B14F-4D97-AF65-F5344CB8AC3E}">
        <p14:creationId xmlns:p14="http://schemas.microsoft.com/office/powerpoint/2010/main" val="2056413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145005" y="439555"/>
            <a:ext cx="3773904" cy="1151965"/>
          </a:xfrm>
        </p:spPr>
        <p:txBody>
          <a:bodyPr>
            <a:normAutofit/>
          </a:bodyPr>
          <a:lstStyle/>
          <a:p>
            <a:pPr algn="ctr"/>
            <a:r>
              <a:rPr lang="fr-CA" dirty="0" smtClean="0"/>
              <a:t>15 </a:t>
            </a:r>
            <a:r>
              <a:rPr lang="fr-CA" dirty="0"/>
              <a:t>août</a:t>
            </a:r>
          </a:p>
        </p:txBody>
      </p:sp>
      <p:sp>
        <p:nvSpPr>
          <p:cNvPr id="11" name="Rectangle 10"/>
          <p:cNvSpPr/>
          <p:nvPr>
            <p:custDataLst>
              <p:tags r:id="rId2"/>
            </p:custDataLst>
          </p:nvPr>
        </p:nvSpPr>
        <p:spPr>
          <a:xfrm>
            <a:off x="239209" y="1727380"/>
            <a:ext cx="5205664" cy="1569660"/>
          </a:xfrm>
          <a:prstGeom prst="rect">
            <a:avLst/>
          </a:prstGeom>
        </p:spPr>
        <p:txBody>
          <a:bodyPr wrap="square">
            <a:spAutoFit/>
          </a:bodyPr>
          <a:lstStyle/>
          <a:p>
            <a:pPr algn="ctr"/>
            <a:r>
              <a:rPr lang="fr-CA" sz="3200" dirty="0">
                <a:solidFill>
                  <a:schemeClr val="accent2">
                    <a:lumMod val="75000"/>
                  </a:schemeClr>
                </a:solidFill>
              </a:rPr>
              <a:t>Dernier échantillonnage pour le Réseau Surveillance Volontaires des Lacs (RSVL)</a:t>
            </a:r>
          </a:p>
        </p:txBody>
      </p:sp>
      <p:sp>
        <p:nvSpPr>
          <p:cNvPr id="12" name="Rectangle 11"/>
          <p:cNvSpPr/>
          <p:nvPr>
            <p:custDataLst>
              <p:tags r:id="rId3"/>
            </p:custDataLst>
          </p:nvPr>
        </p:nvSpPr>
        <p:spPr>
          <a:xfrm>
            <a:off x="3973349" y="5738881"/>
            <a:ext cx="3456395" cy="584775"/>
          </a:xfrm>
          <a:prstGeom prst="rect">
            <a:avLst/>
          </a:prstGeom>
        </p:spPr>
        <p:txBody>
          <a:bodyPr wrap="none">
            <a:spAutoFit/>
          </a:bodyPr>
          <a:lstStyle/>
          <a:p>
            <a:r>
              <a:rPr lang="fr-CA" sz="3200" b="1" dirty="0">
                <a:solidFill>
                  <a:schemeClr val="bg1"/>
                </a:solidFill>
                <a:latin typeface="Lucida Handwriting" panose="03010101010101010101" pitchFamily="66" charset="0"/>
              </a:rPr>
              <a:t>Agir Ensemble</a:t>
            </a:r>
          </a:p>
        </p:txBody>
      </p:sp>
      <p:sp>
        <p:nvSpPr>
          <p:cNvPr id="13" name="Rectangle 12"/>
          <p:cNvSpPr/>
          <p:nvPr>
            <p:custDataLst>
              <p:tags r:id="rId4"/>
            </p:custDataLst>
          </p:nvPr>
        </p:nvSpPr>
        <p:spPr>
          <a:xfrm>
            <a:off x="387752" y="4200099"/>
            <a:ext cx="10849708" cy="1323439"/>
          </a:xfrm>
          <a:prstGeom prst="rect">
            <a:avLst/>
          </a:prstGeom>
        </p:spPr>
        <p:txBody>
          <a:bodyPr wrap="square">
            <a:spAutoFit/>
          </a:bodyPr>
          <a:lstStyle/>
          <a:p>
            <a:pPr algn="ctr"/>
            <a:r>
              <a:rPr lang="fr-CA" sz="2000" b="1" dirty="0">
                <a:latin typeface="Arial" panose="020B0604020202020204" pitchFamily="34" charset="0"/>
                <a:cs typeface="Arial" panose="020B0604020202020204" pitchFamily="34" charset="0"/>
              </a:rPr>
              <a:t>Lundi </a:t>
            </a:r>
            <a:r>
              <a:rPr lang="fr-CA" sz="2000" b="1" dirty="0" smtClean="0">
                <a:latin typeface="Arial" panose="020B0604020202020204" pitchFamily="34" charset="0"/>
                <a:cs typeface="Arial" panose="020B0604020202020204" pitchFamily="34" charset="0"/>
              </a:rPr>
              <a:t>15 </a:t>
            </a:r>
            <a:r>
              <a:rPr lang="fr-CA" sz="2000" b="1" dirty="0">
                <a:latin typeface="Arial" panose="020B0604020202020204" pitchFamily="34" charset="0"/>
                <a:cs typeface="Arial" panose="020B0604020202020204" pitchFamily="34" charset="0"/>
              </a:rPr>
              <a:t>août 2022, 3e et dernier échantillonnage sur le lac à la Truite d'Irlande dans le cadre du RSVL effectué par Chloé Lacasse et ses collègues du </a:t>
            </a:r>
            <a:r>
              <a:rPr lang="fr-CA" sz="2000" b="1" dirty="0" smtClean="0">
                <a:latin typeface="Arial" panose="020B0604020202020204" pitchFamily="34" charset="0"/>
                <a:cs typeface="Arial" panose="020B0604020202020204" pitchFamily="34" charset="0"/>
              </a:rPr>
              <a:t>GROBEC. </a:t>
            </a:r>
            <a:r>
              <a:rPr lang="fr-CA" sz="2000" b="1" dirty="0">
                <a:latin typeface="Arial" panose="020B0604020202020204" pitchFamily="34" charset="0"/>
                <a:cs typeface="Arial" panose="020B0604020202020204" pitchFamily="34" charset="0"/>
              </a:rPr>
              <a:t>Belle équipe </a:t>
            </a:r>
            <a:r>
              <a:rPr lang="fr-CA" sz="2000" b="1" dirty="0" smtClean="0">
                <a:latin typeface="Arial" panose="020B0604020202020204" pitchFamily="34" charset="0"/>
                <a:cs typeface="Arial" panose="020B0604020202020204" pitchFamily="34" charset="0"/>
              </a:rPr>
              <a:t>! L'APLTI </a:t>
            </a:r>
            <a:r>
              <a:rPr lang="fr-CA" sz="2000" b="1" dirty="0">
                <a:latin typeface="Arial" panose="020B0604020202020204" pitchFamily="34" charset="0"/>
                <a:cs typeface="Arial" panose="020B0604020202020204" pitchFamily="34" charset="0"/>
              </a:rPr>
              <a:t>a demandé au GROBEC d'effectuer ces prélèvements dans le cadre de son programme Actions Lacs.</a:t>
            </a:r>
          </a:p>
        </p:txBody>
      </p:sp>
      <p:pic>
        <p:nvPicPr>
          <p:cNvPr id="1026" name="Picture 2" descr="Peut être une image de 3 personnes, nature et étendue d’e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6108" y="177531"/>
            <a:ext cx="4856838" cy="364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32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704"/>
            <a:ext cx="11696592" cy="6052987"/>
          </a:xfrm>
          <a:prstGeom prst="rect">
            <a:avLst/>
          </a:prstGeom>
        </p:spPr>
      </p:pic>
      <p:sp>
        <p:nvSpPr>
          <p:cNvPr id="5" name="Rectangle 4"/>
          <p:cNvSpPr/>
          <p:nvPr/>
        </p:nvSpPr>
        <p:spPr>
          <a:xfrm>
            <a:off x="2711116" y="2935250"/>
            <a:ext cx="6096000" cy="2031325"/>
          </a:xfrm>
          <a:prstGeom prst="rect">
            <a:avLst/>
          </a:prstGeom>
        </p:spPr>
        <p:txBody>
          <a:bodyPr>
            <a:spAutoFit/>
          </a:bodyPr>
          <a:lstStyle/>
          <a:p>
            <a:pPr algn="ctr"/>
            <a:r>
              <a:rPr lang="fr-CA" altLang="fr-FR" sz="3600" dirty="0">
                <a:solidFill>
                  <a:schemeClr val="accent2">
                    <a:lumMod val="20000"/>
                    <a:lumOff val="80000"/>
                  </a:schemeClr>
                </a:solidFill>
              </a:rPr>
              <a:t>Il fût  une époque que ce lac était réputé pour sa truite, d’où son </a:t>
            </a:r>
            <a:r>
              <a:rPr lang="fr-CA" altLang="fr-FR" sz="3200" dirty="0">
                <a:solidFill>
                  <a:schemeClr val="accent2">
                    <a:lumMod val="20000"/>
                    <a:lumOff val="80000"/>
                  </a:schemeClr>
                </a:solidFill>
              </a:rPr>
              <a:t>nom</a:t>
            </a:r>
            <a:r>
              <a:rPr lang="fr-CA" altLang="fr-FR" dirty="0">
                <a:solidFill>
                  <a:schemeClr val="accent2">
                    <a:lumMod val="20000"/>
                    <a:lumOff val="80000"/>
                  </a:schemeClr>
                </a:solidFill>
              </a:rPr>
              <a:t>. </a:t>
            </a:r>
          </a:p>
          <a:p>
            <a:pPr algn="ctr"/>
            <a:endParaRPr lang="fr-CA" altLang="fr-FR" b="1" i="1" dirty="0"/>
          </a:p>
        </p:txBody>
      </p:sp>
      <p:sp>
        <p:nvSpPr>
          <p:cNvPr id="6" name="Rectangle 5"/>
          <p:cNvSpPr/>
          <p:nvPr/>
        </p:nvSpPr>
        <p:spPr>
          <a:xfrm>
            <a:off x="0" y="80255"/>
            <a:ext cx="11688571" cy="2123658"/>
          </a:xfrm>
          <a:prstGeom prst="rect">
            <a:avLst/>
          </a:prstGeom>
        </p:spPr>
        <p:txBody>
          <a:bodyPr wrap="square">
            <a:spAutoFit/>
          </a:bodyPr>
          <a:lstStyle/>
          <a:p>
            <a:pPr algn="ctr"/>
            <a:r>
              <a:rPr lang="fr-CA" altLang="zh-CN" sz="6600" dirty="0">
                <a:solidFill>
                  <a:schemeClr val="bg1"/>
                </a:solidFill>
                <a:latin typeface="Arial Black" panose="020B0A04020102020204" pitchFamily="34" charset="0"/>
              </a:rPr>
              <a:t>LE LAC À LA TRUITE </a:t>
            </a:r>
            <a:br>
              <a:rPr lang="fr-CA" altLang="zh-CN" sz="6600" dirty="0">
                <a:solidFill>
                  <a:schemeClr val="bg1"/>
                </a:solidFill>
                <a:latin typeface="Arial Black" panose="020B0A04020102020204" pitchFamily="34" charset="0"/>
              </a:rPr>
            </a:br>
            <a:r>
              <a:rPr lang="fr-CA" altLang="zh-CN" sz="6600" dirty="0">
                <a:solidFill>
                  <a:schemeClr val="bg1"/>
                </a:solidFill>
                <a:latin typeface="Arial Black" panose="020B0A04020102020204" pitchFamily="34" charset="0"/>
              </a:rPr>
              <a:t>D’IRLANDE</a:t>
            </a:r>
            <a:endParaRPr lang="fr-CA" sz="6600" dirty="0">
              <a:solidFill>
                <a:schemeClr val="bg1"/>
              </a:solidFill>
              <a:latin typeface="Arial Black" panose="020B0A04020102020204" pitchFamily="34" charset="0"/>
            </a:endParaRPr>
          </a:p>
        </p:txBody>
      </p:sp>
      <p:sp>
        <p:nvSpPr>
          <p:cNvPr id="7" name="Rectangle 6"/>
          <p:cNvSpPr/>
          <p:nvPr/>
        </p:nvSpPr>
        <p:spPr>
          <a:xfrm>
            <a:off x="-8021" y="5897694"/>
            <a:ext cx="11696592" cy="584775"/>
          </a:xfrm>
          <a:prstGeom prst="rect">
            <a:avLst/>
          </a:prstGeom>
        </p:spPr>
        <p:txBody>
          <a:bodyPr wrap="square">
            <a:spAutoFit/>
          </a:bodyPr>
          <a:lstStyle/>
          <a:p>
            <a:pPr algn="ctr"/>
            <a:r>
              <a:rPr lang="fr-CA" altLang="fr-FR" sz="1600" b="1" dirty="0">
                <a:solidFill>
                  <a:schemeClr val="accent6">
                    <a:lumMod val="40000"/>
                    <a:lumOff val="60000"/>
                  </a:schemeClr>
                </a:solidFill>
                <a:latin typeface="AR JULIAN" panose="02000000000000000000" pitchFamily="2" charset="0"/>
              </a:rPr>
              <a:t>De tout temps, les lacs, les rivières et les </a:t>
            </a:r>
            <a:r>
              <a:rPr lang="fr-CA" altLang="fr-FR" sz="1600" b="1" dirty="0" smtClean="0">
                <a:solidFill>
                  <a:schemeClr val="accent6">
                    <a:lumMod val="40000"/>
                    <a:lumOff val="60000"/>
                  </a:schemeClr>
                </a:solidFill>
                <a:latin typeface="AR JULIAN" panose="02000000000000000000" pitchFamily="2" charset="0"/>
              </a:rPr>
              <a:t>ruisseaux ont </a:t>
            </a:r>
            <a:r>
              <a:rPr lang="fr-CA" altLang="fr-FR" sz="1600" b="1" dirty="0">
                <a:solidFill>
                  <a:schemeClr val="accent6">
                    <a:lumMod val="40000"/>
                    <a:lumOff val="60000"/>
                  </a:schemeClr>
                </a:solidFill>
                <a:latin typeface="AR JULIAN" panose="02000000000000000000" pitchFamily="2" charset="0"/>
              </a:rPr>
              <a:t>exercé une véritable influence sur les êtres </a:t>
            </a:r>
            <a:r>
              <a:rPr lang="fr-CA" altLang="fr-FR" sz="1600" b="1" dirty="0" smtClean="0">
                <a:solidFill>
                  <a:schemeClr val="accent6">
                    <a:lumMod val="40000"/>
                    <a:lumOff val="60000"/>
                  </a:schemeClr>
                </a:solidFill>
                <a:latin typeface="AR JULIAN" panose="02000000000000000000" pitchFamily="2" charset="0"/>
              </a:rPr>
              <a:t>humains</a:t>
            </a:r>
            <a:endParaRPr lang="fr-CA" altLang="fr-FR" sz="1600" b="1" dirty="0">
              <a:solidFill>
                <a:schemeClr val="accent6">
                  <a:lumMod val="40000"/>
                  <a:lumOff val="60000"/>
                </a:schemeClr>
              </a:solidFill>
              <a:latin typeface="AR JULIAN" panose="02000000000000000000" pitchFamily="2" charset="0"/>
            </a:endParaRPr>
          </a:p>
          <a:p>
            <a:pPr algn="ctr"/>
            <a:endParaRPr lang="fr-CA" altLang="fr-FR" sz="1600" b="1" dirty="0">
              <a:solidFill>
                <a:schemeClr val="accent6">
                  <a:lumMod val="60000"/>
                  <a:lumOff val="40000"/>
                </a:schemeClr>
              </a:solidFill>
              <a:latin typeface="AR JULIAN" panose="02000000000000000000" pitchFamily="2" charset="0"/>
            </a:endParaRPr>
          </a:p>
        </p:txBody>
      </p:sp>
    </p:spTree>
    <p:extLst>
      <p:ext uri="{BB962C8B-B14F-4D97-AF65-F5344CB8AC3E}">
        <p14:creationId xmlns:p14="http://schemas.microsoft.com/office/powerpoint/2010/main" val="1474050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eut être une image de texte : « Moitié-moitié au profit de I'APLTI Jeudi &amp; vendredi Au Marché Tradition &amp; au Resto-Bar Le William LES MARCHES. Tradition RESTO BAR W WILLI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97781" cy="561473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3"/>
          <a:stretch>
            <a:fillRect/>
          </a:stretch>
        </p:blipFill>
        <p:spPr>
          <a:xfrm>
            <a:off x="8558663" y="5438455"/>
            <a:ext cx="1595990" cy="922173"/>
          </a:xfrm>
          <a:prstGeom prst="rect">
            <a:avLst/>
          </a:prstGeom>
        </p:spPr>
      </p:pic>
      <p:pic>
        <p:nvPicPr>
          <p:cNvPr id="3" name="Image 2"/>
          <p:cNvPicPr>
            <a:picLocks noChangeAspect="1"/>
          </p:cNvPicPr>
          <p:nvPr/>
        </p:nvPicPr>
        <p:blipFill>
          <a:blip r:embed="rId4"/>
          <a:stretch>
            <a:fillRect/>
          </a:stretch>
        </p:blipFill>
        <p:spPr>
          <a:xfrm>
            <a:off x="7435715" y="94970"/>
            <a:ext cx="3718759" cy="3958490"/>
          </a:xfrm>
          <a:prstGeom prst="rect">
            <a:avLst/>
          </a:prstGeom>
        </p:spPr>
      </p:pic>
      <p:sp>
        <p:nvSpPr>
          <p:cNvPr id="4" name="Rectangle 3"/>
          <p:cNvSpPr/>
          <p:nvPr/>
        </p:nvSpPr>
        <p:spPr>
          <a:xfrm>
            <a:off x="6922569" y="4053460"/>
            <a:ext cx="4745053" cy="1384995"/>
          </a:xfrm>
          <a:prstGeom prst="rect">
            <a:avLst/>
          </a:prstGeom>
        </p:spPr>
        <p:txBody>
          <a:bodyPr wrap="square">
            <a:spAutoFit/>
          </a:bodyPr>
          <a:lstStyle/>
          <a:p>
            <a:pPr algn="ctr"/>
            <a:r>
              <a:rPr lang="fr-CA" sz="2800" b="1" dirty="0" smtClean="0">
                <a:solidFill>
                  <a:srgbClr val="050505"/>
                </a:solidFill>
                <a:latin typeface="Segoe UI Historic" panose="020B0502040204020203" pitchFamily="34" charset="0"/>
              </a:rPr>
              <a:t>Les </a:t>
            </a:r>
            <a:r>
              <a:rPr lang="fr-CA" sz="2800" b="1" dirty="0">
                <a:solidFill>
                  <a:srgbClr val="050505"/>
                </a:solidFill>
                <a:latin typeface="Segoe UI Historic" panose="020B0502040204020203" pitchFamily="34" charset="0"/>
              </a:rPr>
              <a:t>gagnants sont Josiane Binette et Carl Brigaudin de </a:t>
            </a:r>
            <a:r>
              <a:rPr lang="fr-CA" sz="2800" b="1" dirty="0" smtClean="0">
                <a:solidFill>
                  <a:srgbClr val="050505"/>
                </a:solidFill>
                <a:latin typeface="Segoe UI Historic" panose="020B0502040204020203" pitchFamily="34" charset="0"/>
              </a:rPr>
              <a:t>Montréal. Félicitations </a:t>
            </a:r>
            <a:r>
              <a:rPr lang="fr-CA" sz="2800" b="1" dirty="0">
                <a:solidFill>
                  <a:srgbClr val="050505"/>
                </a:solidFill>
                <a:latin typeface="Segoe UI Historic" panose="020B0502040204020203" pitchFamily="34" charset="0"/>
              </a:rPr>
              <a:t>à eux !</a:t>
            </a:r>
            <a:endParaRPr lang="fr-CA" sz="2800" b="1" dirty="0"/>
          </a:p>
        </p:txBody>
      </p:sp>
      <p:sp>
        <p:nvSpPr>
          <p:cNvPr id="5" name="Rectangle 4"/>
          <p:cNvSpPr/>
          <p:nvPr/>
        </p:nvSpPr>
        <p:spPr>
          <a:xfrm>
            <a:off x="3846351" y="5656809"/>
            <a:ext cx="3693640" cy="707886"/>
          </a:xfrm>
          <a:prstGeom prst="rect">
            <a:avLst/>
          </a:prstGeom>
        </p:spPr>
        <p:txBody>
          <a:bodyPr wrap="none">
            <a:spAutoFit/>
          </a:bodyPr>
          <a:lstStyle/>
          <a:p>
            <a:pPr algn="ctr"/>
            <a:r>
              <a:rPr lang="fr-CA" sz="4000" dirty="0" smtClean="0"/>
              <a:t>25-26 AOÛT 2022</a:t>
            </a:r>
            <a:endParaRPr lang="fr-CA" sz="4000" dirty="0"/>
          </a:p>
        </p:txBody>
      </p:sp>
    </p:spTree>
    <p:extLst>
      <p:ext uri="{BB962C8B-B14F-4D97-AF65-F5344CB8AC3E}">
        <p14:creationId xmlns:p14="http://schemas.microsoft.com/office/powerpoint/2010/main" val="2015022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 y="1"/>
            <a:ext cx="5542546" cy="5566064"/>
          </a:xfrm>
          <a:prstGeom prst="rect">
            <a:avLst/>
          </a:prstGeom>
        </p:spPr>
      </p:pic>
      <p:pic>
        <p:nvPicPr>
          <p:cNvPr id="3" name="Image 2"/>
          <p:cNvPicPr>
            <a:picLocks noChangeAspect="1"/>
          </p:cNvPicPr>
          <p:nvPr/>
        </p:nvPicPr>
        <p:blipFill>
          <a:blip r:embed="rId3"/>
          <a:stretch>
            <a:fillRect/>
          </a:stretch>
        </p:blipFill>
        <p:spPr>
          <a:xfrm>
            <a:off x="3789946" y="1059347"/>
            <a:ext cx="1423738" cy="553676"/>
          </a:xfrm>
          <a:prstGeom prst="rect">
            <a:avLst/>
          </a:prstGeom>
        </p:spPr>
      </p:pic>
      <p:sp>
        <p:nvSpPr>
          <p:cNvPr id="4" name="Rectangle 3"/>
          <p:cNvSpPr/>
          <p:nvPr/>
        </p:nvSpPr>
        <p:spPr>
          <a:xfrm>
            <a:off x="5542547" y="265836"/>
            <a:ext cx="6096000" cy="2246769"/>
          </a:xfrm>
          <a:prstGeom prst="rect">
            <a:avLst/>
          </a:prstGeom>
        </p:spPr>
        <p:txBody>
          <a:bodyPr>
            <a:spAutoFit/>
          </a:bodyPr>
          <a:lstStyle/>
          <a:p>
            <a:pPr algn="ctr"/>
            <a:r>
              <a:rPr lang="fr-CA" sz="2000" b="1" dirty="0">
                <a:solidFill>
                  <a:srgbClr val="3F424A"/>
                </a:solidFill>
                <a:latin typeface="Lato"/>
              </a:rPr>
              <a:t>L’Association de protection du lac à la Truite d’Irlande (APLTI) interpelle les candidats des partis politiques dans les circonscriptions de Lotbinière-Frontenac et d’Arthabaska en cette période électorale et les presse de se positionner sur la dépollution de la rivière Bécancour, secteur de la Haute-Bécancour.</a:t>
            </a:r>
            <a:endParaRPr lang="fr-CA" sz="2000" dirty="0"/>
          </a:p>
        </p:txBody>
      </p:sp>
      <p:sp>
        <p:nvSpPr>
          <p:cNvPr id="5" name="Rectangle 4"/>
          <p:cNvSpPr/>
          <p:nvPr/>
        </p:nvSpPr>
        <p:spPr>
          <a:xfrm>
            <a:off x="5542547" y="2885173"/>
            <a:ext cx="6096000" cy="2308324"/>
          </a:xfrm>
          <a:prstGeom prst="rect">
            <a:avLst/>
          </a:prstGeom>
        </p:spPr>
        <p:txBody>
          <a:bodyPr>
            <a:spAutoFit/>
          </a:bodyPr>
          <a:lstStyle/>
          <a:p>
            <a:pPr algn="ctr"/>
            <a:r>
              <a:rPr lang="fr-CA" sz="2400" b="1" dirty="0" smtClean="0">
                <a:latin typeface="Lato"/>
              </a:rPr>
              <a:t>Lequel </a:t>
            </a:r>
            <a:r>
              <a:rPr lang="fr-CA" sz="2400" b="1" dirty="0">
                <a:latin typeface="Lato"/>
              </a:rPr>
              <a:t>de ces candidat(e)s osera le faire en premier et sera-t-il ou sera-t-elle appuyé(e) par son parti? Est-ce qu’il y aura une volonté politique lors du prochain gouvernement à restaurer ce tronçon de la rivière </a:t>
            </a:r>
            <a:r>
              <a:rPr lang="fr-CA" sz="2400" b="1" dirty="0" smtClean="0">
                <a:latin typeface="Lato"/>
              </a:rPr>
              <a:t>Bécancour</a:t>
            </a:r>
            <a:endParaRPr lang="fr-CA" sz="2400" b="1" i="1" dirty="0">
              <a:latin typeface="Lato"/>
              <a:ea typeface="Calibri" panose="020F0502020204030204" pitchFamily="34" charset="0"/>
              <a:cs typeface="Calibri" panose="020F0502020204030204" pitchFamily="34" charset="0"/>
            </a:endParaRPr>
          </a:p>
        </p:txBody>
      </p:sp>
      <p:sp>
        <p:nvSpPr>
          <p:cNvPr id="6" name="Rectangle 5"/>
          <p:cNvSpPr/>
          <p:nvPr/>
        </p:nvSpPr>
        <p:spPr>
          <a:xfrm>
            <a:off x="3543442" y="5677813"/>
            <a:ext cx="3998210" cy="707886"/>
          </a:xfrm>
          <a:prstGeom prst="rect">
            <a:avLst/>
          </a:prstGeom>
        </p:spPr>
        <p:txBody>
          <a:bodyPr wrap="none">
            <a:spAutoFit/>
          </a:bodyPr>
          <a:lstStyle/>
          <a:p>
            <a:pPr algn="ctr"/>
            <a:r>
              <a:rPr lang="fr-CA" sz="4000" dirty="0" smtClean="0"/>
              <a:t>2 SEPTEMBRE 2022</a:t>
            </a:r>
            <a:endParaRPr lang="fr-CA" sz="4000" dirty="0"/>
          </a:p>
        </p:txBody>
      </p:sp>
    </p:spTree>
    <p:extLst>
      <p:ext uri="{BB962C8B-B14F-4D97-AF65-F5344CB8AC3E}">
        <p14:creationId xmlns:p14="http://schemas.microsoft.com/office/powerpoint/2010/main" val="3656472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191" y="24063"/>
            <a:ext cx="3858126" cy="5528060"/>
          </a:xfrm>
          <a:prstGeom prst="rect">
            <a:avLst/>
          </a:prstGeom>
        </p:spPr>
      </p:pic>
      <p:pic>
        <p:nvPicPr>
          <p:cNvPr id="3" name="Image 2"/>
          <p:cNvPicPr>
            <a:picLocks noChangeAspect="1"/>
          </p:cNvPicPr>
          <p:nvPr/>
        </p:nvPicPr>
        <p:blipFill>
          <a:blip r:embed="rId3"/>
          <a:stretch>
            <a:fillRect/>
          </a:stretch>
        </p:blipFill>
        <p:spPr>
          <a:xfrm>
            <a:off x="2711116" y="787765"/>
            <a:ext cx="927713" cy="361749"/>
          </a:xfrm>
          <a:prstGeom prst="rect">
            <a:avLst/>
          </a:prstGeom>
        </p:spPr>
      </p:pic>
      <p:pic>
        <p:nvPicPr>
          <p:cNvPr id="4" name="Image 3"/>
          <p:cNvPicPr>
            <a:picLocks noChangeAspect="1"/>
          </p:cNvPicPr>
          <p:nvPr/>
        </p:nvPicPr>
        <p:blipFill>
          <a:blip r:embed="rId4"/>
          <a:stretch>
            <a:fillRect/>
          </a:stretch>
        </p:blipFill>
        <p:spPr>
          <a:xfrm>
            <a:off x="6997700" y="24063"/>
            <a:ext cx="4721058" cy="5566313"/>
          </a:xfrm>
          <a:prstGeom prst="rect">
            <a:avLst/>
          </a:prstGeom>
        </p:spPr>
      </p:pic>
      <p:pic>
        <p:nvPicPr>
          <p:cNvPr id="5" name="Image 4"/>
          <p:cNvPicPr>
            <a:picLocks noChangeAspect="1"/>
          </p:cNvPicPr>
          <p:nvPr/>
        </p:nvPicPr>
        <p:blipFill>
          <a:blip r:embed="rId5"/>
          <a:stretch>
            <a:fillRect/>
          </a:stretch>
        </p:blipFill>
        <p:spPr>
          <a:xfrm>
            <a:off x="9821447" y="938827"/>
            <a:ext cx="1648660" cy="557186"/>
          </a:xfrm>
          <a:prstGeom prst="rect">
            <a:avLst/>
          </a:prstGeom>
        </p:spPr>
      </p:pic>
      <p:sp>
        <p:nvSpPr>
          <p:cNvPr id="6" name="Rectangle 5"/>
          <p:cNvSpPr/>
          <p:nvPr/>
        </p:nvSpPr>
        <p:spPr>
          <a:xfrm>
            <a:off x="7499683" y="3352346"/>
            <a:ext cx="3441032" cy="1754326"/>
          </a:xfrm>
          <a:prstGeom prst="rect">
            <a:avLst/>
          </a:prstGeom>
        </p:spPr>
        <p:txBody>
          <a:bodyPr wrap="square">
            <a:spAutoFit/>
          </a:bodyPr>
          <a:lstStyle/>
          <a:p>
            <a:pPr algn="ctr"/>
            <a:r>
              <a:rPr lang="fr-CA" b="1" dirty="0">
                <a:solidFill>
                  <a:schemeClr val="bg1"/>
                </a:solidFill>
                <a:latin typeface="Lato"/>
              </a:rPr>
              <a:t>Il s’assurera de plus que le lac William reçoive sa juste part du Fonds bleu de 650 millions $ promis par son gouvernement pour protéger l’eau du Québec.</a:t>
            </a:r>
            <a:endParaRPr lang="fr-CA" dirty="0">
              <a:solidFill>
                <a:schemeClr val="bg1"/>
              </a:solidFill>
            </a:endParaRPr>
          </a:p>
        </p:txBody>
      </p:sp>
      <p:sp>
        <p:nvSpPr>
          <p:cNvPr id="7" name="Rectangle 6"/>
          <p:cNvSpPr/>
          <p:nvPr/>
        </p:nvSpPr>
        <p:spPr>
          <a:xfrm>
            <a:off x="3930316" y="452728"/>
            <a:ext cx="3067383" cy="4708981"/>
          </a:xfrm>
          <a:prstGeom prst="rect">
            <a:avLst/>
          </a:prstGeom>
        </p:spPr>
        <p:txBody>
          <a:bodyPr wrap="square">
            <a:spAutoFit/>
          </a:bodyPr>
          <a:lstStyle/>
          <a:p>
            <a:pPr algn="ctr"/>
            <a:r>
              <a:rPr lang="fr-CA" sz="2000" b="1" dirty="0" smtClean="0">
                <a:solidFill>
                  <a:srgbClr val="3F424A"/>
                </a:solidFill>
                <a:latin typeface="Lato"/>
              </a:rPr>
              <a:t>Deux candidats lors des élections provinciales se sont prononcés publiquement sur l’amélioration de la qualité de l’eau de la rivière Bécancour.</a:t>
            </a:r>
          </a:p>
          <a:p>
            <a:pPr algn="ctr"/>
            <a:endParaRPr lang="fr-CA" sz="2000" b="1" dirty="0">
              <a:solidFill>
                <a:srgbClr val="3F424A"/>
              </a:solidFill>
              <a:latin typeface="Lato"/>
            </a:endParaRPr>
          </a:p>
          <a:p>
            <a:pPr algn="ctr"/>
            <a:r>
              <a:rPr lang="fr-CA" sz="2000" b="1" dirty="0" smtClean="0">
                <a:solidFill>
                  <a:srgbClr val="3F424A"/>
                </a:solidFill>
                <a:latin typeface="Lato"/>
              </a:rPr>
              <a:t>Nous savons tous que la santé du lac William dépend de la qualité de l’eau de la rivière Bécancour en amont de son embouchure.</a:t>
            </a:r>
            <a:endParaRPr lang="fr-CA" sz="2000" b="1" dirty="0"/>
          </a:p>
        </p:txBody>
      </p:sp>
      <p:sp>
        <p:nvSpPr>
          <p:cNvPr id="8" name="Rectangle 7"/>
          <p:cNvSpPr/>
          <p:nvPr/>
        </p:nvSpPr>
        <p:spPr>
          <a:xfrm>
            <a:off x="3638829" y="5648077"/>
            <a:ext cx="3650358" cy="707886"/>
          </a:xfrm>
          <a:prstGeom prst="rect">
            <a:avLst/>
          </a:prstGeom>
        </p:spPr>
        <p:txBody>
          <a:bodyPr wrap="none">
            <a:spAutoFit/>
          </a:bodyPr>
          <a:lstStyle/>
          <a:p>
            <a:r>
              <a:rPr lang="fr-CA" sz="4000" dirty="0"/>
              <a:t>SEPTEMBRE 2022</a:t>
            </a:r>
          </a:p>
        </p:txBody>
      </p:sp>
    </p:spTree>
    <p:extLst>
      <p:ext uri="{BB962C8B-B14F-4D97-AF65-F5344CB8AC3E}">
        <p14:creationId xmlns:p14="http://schemas.microsoft.com/office/powerpoint/2010/main" val="268768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82413" y="0"/>
            <a:ext cx="5133084" cy="5558589"/>
          </a:xfrm>
          <a:prstGeom prst="rect">
            <a:avLst/>
          </a:prstGeom>
        </p:spPr>
      </p:pic>
      <p:pic>
        <p:nvPicPr>
          <p:cNvPr id="3" name="Image 2"/>
          <p:cNvPicPr>
            <a:picLocks noChangeAspect="1"/>
          </p:cNvPicPr>
          <p:nvPr/>
        </p:nvPicPr>
        <p:blipFill>
          <a:blip r:embed="rId3"/>
          <a:stretch>
            <a:fillRect/>
          </a:stretch>
        </p:blipFill>
        <p:spPr>
          <a:xfrm>
            <a:off x="6854742" y="1117926"/>
            <a:ext cx="1294648" cy="504831"/>
          </a:xfrm>
          <a:prstGeom prst="rect">
            <a:avLst/>
          </a:prstGeom>
        </p:spPr>
      </p:pic>
      <p:sp>
        <p:nvSpPr>
          <p:cNvPr id="5" name="Rectangle 4"/>
          <p:cNvSpPr/>
          <p:nvPr/>
        </p:nvSpPr>
        <p:spPr>
          <a:xfrm>
            <a:off x="8487687" y="413044"/>
            <a:ext cx="2951747" cy="4893647"/>
          </a:xfrm>
          <a:prstGeom prst="rect">
            <a:avLst/>
          </a:prstGeom>
        </p:spPr>
        <p:txBody>
          <a:bodyPr wrap="square">
            <a:spAutoFit/>
          </a:bodyPr>
          <a:lstStyle/>
          <a:p>
            <a:pPr algn="ctr"/>
            <a:r>
              <a:rPr lang="fr-CA" sz="2400" b="1" dirty="0">
                <a:latin typeface="Lato"/>
              </a:rPr>
              <a:t>Une toile de l’artiste peintre, Marie-Claude Bouchard, d’une valeur de 1025 $, a été remportée par Louise Rouleau de Thetford Mines. En tout, ce sont plus de 6000 $ en prix qui furent distribués parmi les invités.</a:t>
            </a:r>
          </a:p>
        </p:txBody>
      </p:sp>
      <p:sp>
        <p:nvSpPr>
          <p:cNvPr id="6" name="Rectangle 5"/>
          <p:cNvSpPr/>
          <p:nvPr/>
        </p:nvSpPr>
        <p:spPr>
          <a:xfrm>
            <a:off x="3968472" y="5682734"/>
            <a:ext cx="3760966" cy="707886"/>
          </a:xfrm>
          <a:prstGeom prst="rect">
            <a:avLst/>
          </a:prstGeom>
        </p:spPr>
        <p:txBody>
          <a:bodyPr wrap="none">
            <a:spAutoFit/>
          </a:bodyPr>
          <a:lstStyle/>
          <a:p>
            <a:r>
              <a:rPr lang="fr-CA" sz="4000" dirty="0" smtClean="0"/>
              <a:t>1</a:t>
            </a:r>
            <a:r>
              <a:rPr lang="fr-CA" sz="4000" baseline="30000" dirty="0" smtClean="0"/>
              <a:t>er</a:t>
            </a:r>
            <a:r>
              <a:rPr lang="fr-CA" sz="4000" dirty="0" smtClean="0"/>
              <a:t> OCTOBRE 2022</a:t>
            </a:r>
            <a:endParaRPr lang="fr-CA" sz="4000" dirty="0"/>
          </a:p>
        </p:txBody>
      </p:sp>
      <p:pic>
        <p:nvPicPr>
          <p:cNvPr id="9" name="Image 8"/>
          <p:cNvPicPr>
            <a:picLocks noChangeAspect="1"/>
          </p:cNvPicPr>
          <p:nvPr/>
        </p:nvPicPr>
        <p:blipFill>
          <a:blip r:embed="rId4"/>
          <a:stretch>
            <a:fillRect/>
          </a:stretch>
        </p:blipFill>
        <p:spPr>
          <a:xfrm>
            <a:off x="47008" y="1370341"/>
            <a:ext cx="3235405" cy="3777915"/>
          </a:xfrm>
          <a:prstGeom prst="rect">
            <a:avLst/>
          </a:prstGeom>
        </p:spPr>
      </p:pic>
    </p:spTree>
    <p:extLst>
      <p:ext uri="{BB962C8B-B14F-4D97-AF65-F5344CB8AC3E}">
        <p14:creationId xmlns:p14="http://schemas.microsoft.com/office/powerpoint/2010/main" val="4105615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rot="10800000" flipV="1">
            <a:off x="123324" y="714635"/>
            <a:ext cx="11373852"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ctr"/>
            <a:r>
              <a:rPr kumimoji="0" lang="fr-FR" altLang="fr-FR" b="0" i="0" u="none" strike="noStrike" cap="none" normalizeH="0" baseline="0" dirty="0" smtClean="0">
                <a:ln>
                  <a:noFill/>
                </a:ln>
                <a:solidFill>
                  <a:srgbClr val="050505"/>
                </a:solidFill>
                <a:effectLst/>
                <a:latin typeface="+mj-lt"/>
                <a:cs typeface="Segoe UI Historic" panose="020B0502040204020203" pitchFamily="34" charset="0"/>
              </a:rPr>
              <a:t>Réunissant les acteurs régionaux et le gouvernement afin d’assurer le dialogue et la prise en compte des enjeux dans la mise en œuvre et la poursuite du plan d’action </a:t>
            </a:r>
            <a:r>
              <a:rPr lang="fr-FR" altLang="fr-FR" dirty="0" smtClean="0">
                <a:solidFill>
                  <a:srgbClr val="050505"/>
                </a:solidFill>
                <a:latin typeface="+mj-lt"/>
                <a:cs typeface="Segoe UI Historic" panose="020B0502040204020203" pitchFamily="34" charset="0"/>
              </a:rPr>
              <a:t>annoncé </a:t>
            </a:r>
            <a:r>
              <a:rPr lang="fr-FR" altLang="fr-FR" dirty="0">
                <a:solidFill>
                  <a:srgbClr val="050505"/>
                </a:solidFill>
                <a:latin typeface="+mj-lt"/>
                <a:cs typeface="Segoe UI Historic" panose="020B0502040204020203" pitchFamily="34" charset="0"/>
              </a:rPr>
              <a:t>en juin dernier</a:t>
            </a:r>
            <a:r>
              <a:rPr lang="fr-FR" altLang="fr-FR" dirty="0" smtClean="0">
                <a:solidFill>
                  <a:srgbClr val="050505"/>
                </a:solidFill>
                <a:latin typeface="+mj-lt"/>
                <a:cs typeface="Segoe UI Historic" panose="020B0502040204020203" pitchFamily="34" charset="0"/>
              </a:rPr>
              <a:t>.</a:t>
            </a:r>
            <a:endParaRPr kumimoji="0" lang="fr-FR" altLang="fr-FR" b="0" i="0" u="none" strike="noStrike" cap="none" normalizeH="0" baseline="0" dirty="0" smtClean="0">
              <a:ln>
                <a:noFill/>
              </a:ln>
              <a:solidFill>
                <a:srgbClr val="050505"/>
              </a:solidFill>
              <a:effectLst/>
              <a:latin typeface="+mj-lt"/>
              <a:cs typeface="Segoe UI Historic" panose="020B0502040204020203" pitchFamily="34"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rgbClr val="050505"/>
                </a:solidFill>
                <a:effectLst/>
                <a:latin typeface="+mj-lt"/>
                <a:cs typeface="Segoe UI Historic" panose="020B0502040204020203" pitchFamily="34" charset="0"/>
              </a:rPr>
              <a:t> "𝐴𝑚𝑖𝑎𝑛𝑡𝑒 𝑒𝑡 𝑟𝑒́𝑠𝑖𝑑𝑢𝑠 𝑚𝑖𝑛𝑖𝑒𝑟𝑠 𝑎𝑚𝑖𝑎𝑛𝑡𝑒́𝑠 𝑎𝑢 𝑄𝑢𝑒́𝑏𝑒𝑐 : 𝑣𝑒𝑟𝑠 𝑙𝑎 𝑡𝑟𝑎𝑛𝑠𝑓𝑜𝑟𝑚𝑎𝑡𝑖𝑜𝑛 𝑑’𝑢𝑛 𝑝𝑎𝑠𝑠𝑖𝑓 𝑒𝑛 𝑢𝑛 𝑎𝑐𝑡𝑖𝑓 𝑑𝑢𝑟𝑎𝑏𝑙𝑒", </a:t>
            </a:r>
          </a:p>
          <a:p>
            <a:pPr marL="0" marR="0" lvl="0" indent="0" algn="ctr" defTabSz="914400" rtl="0" eaLnBrk="0" fontAlgn="ctr" latinLnBrk="0" hangingPunct="0">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rgbClr val="050505"/>
                </a:solidFill>
                <a:effectLst/>
                <a:latin typeface="+mj-lt"/>
                <a:cs typeface="Segoe UI Historic" panose="020B0502040204020203" pitchFamily="34" charset="0"/>
              </a:rPr>
              <a:t>Une cinquantaine d'intervenants, dont les représentants de Val-des-Sources sont réunis ici même à Thetford Mines avec la volonté ferme de mettre en place les conditions qui permettront </a:t>
            </a:r>
          </a:p>
          <a:p>
            <a:pPr marL="0" marR="0" lvl="0" indent="0" algn="ctr" defTabSz="914400" rtl="0" eaLnBrk="0" fontAlgn="ctr" latinLnBrk="0" hangingPunct="0">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rgbClr val="050505"/>
                </a:solidFill>
                <a:effectLst/>
                <a:latin typeface="+mj-lt"/>
                <a:cs typeface="Segoe UI Historic" panose="020B0502040204020203" pitchFamily="34" charset="0"/>
              </a:rPr>
              <a:t>de créer des actifs à partir des résidus miniers amiantés. </a:t>
            </a:r>
            <a:endParaRPr kumimoji="0" lang="fr-FR" altLang="fr-FR" b="0" i="0" u="none" strike="noStrike" cap="none" normalizeH="0" baseline="0" dirty="0" smtClean="0">
              <a:ln>
                <a:noFill/>
              </a:ln>
              <a:solidFill>
                <a:schemeClr val="tx1"/>
              </a:solidFill>
              <a:effectLst/>
              <a:latin typeface="+mj-lt"/>
            </a:endParaRPr>
          </a:p>
        </p:txBody>
      </p:sp>
      <p:pic>
        <p:nvPicPr>
          <p:cNvPr id="1028" name="Picture 4"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50482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0" y="2510589"/>
            <a:ext cx="5470358" cy="3031116"/>
          </a:xfrm>
          <a:prstGeom prst="rect">
            <a:avLst/>
          </a:prstGeom>
        </p:spPr>
      </p:pic>
      <p:sp>
        <p:nvSpPr>
          <p:cNvPr id="4" name="ZoneTexte 3"/>
          <p:cNvSpPr txBox="1"/>
          <p:nvPr/>
        </p:nvSpPr>
        <p:spPr>
          <a:xfrm>
            <a:off x="930442" y="88232"/>
            <a:ext cx="10100457" cy="584775"/>
          </a:xfrm>
          <a:prstGeom prst="rect">
            <a:avLst/>
          </a:prstGeom>
          <a:noFill/>
        </p:spPr>
        <p:txBody>
          <a:bodyPr wrap="none" rtlCol="0">
            <a:spAutoFit/>
          </a:bodyPr>
          <a:lstStyle/>
          <a:p>
            <a:r>
              <a:rPr lang="fr-CA" sz="3200" dirty="0" smtClean="0"/>
              <a:t>PREMIÈRE RENCONTRE DE LA TABLE DE CONCERTATION-AMIANTE</a:t>
            </a:r>
            <a:endParaRPr lang="fr-CA" sz="3200" dirty="0"/>
          </a:p>
        </p:txBody>
      </p:sp>
      <p:sp>
        <p:nvSpPr>
          <p:cNvPr id="5" name="ZoneTexte 4"/>
          <p:cNvSpPr txBox="1"/>
          <p:nvPr/>
        </p:nvSpPr>
        <p:spPr>
          <a:xfrm>
            <a:off x="5620752" y="2786454"/>
            <a:ext cx="5876424" cy="2554545"/>
          </a:xfrm>
          <a:prstGeom prst="rect">
            <a:avLst/>
          </a:prstGeom>
          <a:noFill/>
        </p:spPr>
        <p:txBody>
          <a:bodyPr wrap="square" rtlCol="0">
            <a:spAutoFit/>
          </a:bodyPr>
          <a:lstStyle/>
          <a:p>
            <a:pPr algn="ctr"/>
            <a:r>
              <a:rPr lang="fr-CA" sz="3200" dirty="0" smtClean="0"/>
              <a:t>Les plus impactés par ces résidus miniers amiantés, tel que le lac à la Truite d’Irlande ainsi que la municipalité d’Irlande n’ont pas été invités</a:t>
            </a:r>
            <a:endParaRPr lang="fr-CA" sz="3200" dirty="0"/>
          </a:p>
        </p:txBody>
      </p:sp>
      <p:sp>
        <p:nvSpPr>
          <p:cNvPr id="6" name="Rectangle 5"/>
          <p:cNvSpPr/>
          <p:nvPr/>
        </p:nvSpPr>
        <p:spPr>
          <a:xfrm>
            <a:off x="4112210" y="5714818"/>
            <a:ext cx="3736920" cy="707886"/>
          </a:xfrm>
          <a:prstGeom prst="rect">
            <a:avLst/>
          </a:prstGeom>
        </p:spPr>
        <p:txBody>
          <a:bodyPr wrap="none">
            <a:spAutoFit/>
          </a:bodyPr>
          <a:lstStyle/>
          <a:p>
            <a:r>
              <a:rPr lang="fr-CA" sz="4000" dirty="0" smtClean="0"/>
              <a:t>13 OCTOBRE </a:t>
            </a:r>
            <a:r>
              <a:rPr lang="fr-CA" sz="4000" dirty="0"/>
              <a:t>2022</a:t>
            </a:r>
          </a:p>
        </p:txBody>
      </p:sp>
    </p:spTree>
    <p:extLst>
      <p:ext uri="{BB962C8B-B14F-4D97-AF65-F5344CB8AC3E}">
        <p14:creationId xmlns:p14="http://schemas.microsoft.com/office/powerpoint/2010/main" val="49830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6124803" cy="5574632"/>
          </a:xfrm>
          <a:prstGeom prst="rect">
            <a:avLst/>
          </a:prstGeom>
        </p:spPr>
      </p:pic>
      <p:sp>
        <p:nvSpPr>
          <p:cNvPr id="3" name="Rectangle 2"/>
          <p:cNvSpPr/>
          <p:nvPr/>
        </p:nvSpPr>
        <p:spPr>
          <a:xfrm>
            <a:off x="6368716" y="659640"/>
            <a:ext cx="4932947" cy="2308324"/>
          </a:xfrm>
          <a:prstGeom prst="rect">
            <a:avLst/>
          </a:prstGeom>
        </p:spPr>
        <p:txBody>
          <a:bodyPr wrap="square">
            <a:spAutoFit/>
          </a:bodyPr>
          <a:lstStyle/>
          <a:p>
            <a:pPr algn="ctr" fontAlgn="base"/>
            <a:r>
              <a:rPr lang="fr-CA" dirty="0" smtClean="0">
                <a:solidFill>
                  <a:srgbClr val="222222"/>
                </a:solidFill>
                <a:latin typeface="inherit"/>
              </a:rPr>
              <a:t>Une </a:t>
            </a:r>
            <a:r>
              <a:rPr lang="fr-CA" dirty="0">
                <a:solidFill>
                  <a:srgbClr val="222222"/>
                </a:solidFill>
                <a:latin typeface="inherit"/>
              </a:rPr>
              <a:t>nouvelle enveloppe budgétaire sera consacrée aux initiatives citoyennes en matière de lutte contre les changements climatiques au Québec. </a:t>
            </a:r>
            <a:r>
              <a:rPr lang="fr-CA" b="1" dirty="0">
                <a:solidFill>
                  <a:srgbClr val="222222"/>
                </a:solidFill>
                <a:latin typeface="inherit"/>
              </a:rPr>
              <a:t>Le ministre de l'Environnement, Benoit Charette, en fait l'annonce dimanche à l'occasion d'une rencontre avec la délégation du Québec à la COP27, à </a:t>
            </a:r>
            <a:r>
              <a:rPr lang="fr-CA" b="1" dirty="0" err="1">
                <a:solidFill>
                  <a:srgbClr val="222222"/>
                </a:solidFill>
                <a:latin typeface="inherit"/>
              </a:rPr>
              <a:t>Charm</a:t>
            </a:r>
            <a:r>
              <a:rPr lang="fr-CA" b="1" dirty="0">
                <a:solidFill>
                  <a:srgbClr val="222222"/>
                </a:solidFill>
                <a:latin typeface="inherit"/>
              </a:rPr>
              <a:t>-el-Cheikh, en Égypte.</a:t>
            </a:r>
            <a:endParaRPr lang="fr-CA" b="1" i="0" dirty="0">
              <a:solidFill>
                <a:srgbClr val="222222"/>
              </a:solidFill>
              <a:effectLst/>
              <a:latin typeface="inherit"/>
            </a:endParaRPr>
          </a:p>
        </p:txBody>
      </p:sp>
      <p:sp>
        <p:nvSpPr>
          <p:cNvPr id="5" name="Rectangle 4"/>
          <p:cNvSpPr/>
          <p:nvPr/>
        </p:nvSpPr>
        <p:spPr>
          <a:xfrm>
            <a:off x="6368716" y="3239621"/>
            <a:ext cx="5065296" cy="2031325"/>
          </a:xfrm>
          <a:prstGeom prst="rect">
            <a:avLst/>
          </a:prstGeom>
        </p:spPr>
        <p:txBody>
          <a:bodyPr wrap="square">
            <a:spAutoFit/>
          </a:bodyPr>
          <a:lstStyle/>
          <a:p>
            <a:pPr algn="ctr"/>
            <a:r>
              <a:rPr lang="fr-CA" b="1" dirty="0">
                <a:solidFill>
                  <a:srgbClr val="333333"/>
                </a:solidFill>
                <a:latin typeface="arial" panose="020B0604020202020204" pitchFamily="34" charset="0"/>
              </a:rPr>
              <a:t> Il est grand temps que l’État reconnaisse l’importance des initiatives citoyennes pour la protection de l’eau également</a:t>
            </a:r>
            <a:r>
              <a:rPr lang="fr-CA" dirty="0">
                <a:solidFill>
                  <a:srgbClr val="333333"/>
                </a:solidFill>
                <a:latin typeface="arial" panose="020B0604020202020204" pitchFamily="34" charset="0"/>
              </a:rPr>
              <a:t>. Les comités de citoyens peuvent jouer un rôle clé dans la protection de l’eau au Québec. Ils alertent, dénoncent, veillent au grain et permettent de mettre en lumière des problèmes.</a:t>
            </a:r>
            <a:endParaRPr lang="fr-CA" dirty="0"/>
          </a:p>
        </p:txBody>
      </p:sp>
      <p:pic>
        <p:nvPicPr>
          <p:cNvPr id="6" name="Image 5"/>
          <p:cNvPicPr>
            <a:picLocks noChangeAspect="1"/>
          </p:cNvPicPr>
          <p:nvPr/>
        </p:nvPicPr>
        <p:blipFill>
          <a:blip r:embed="rId3"/>
          <a:stretch>
            <a:fillRect/>
          </a:stretch>
        </p:blipFill>
        <p:spPr>
          <a:xfrm>
            <a:off x="1821782" y="5631921"/>
            <a:ext cx="1952134" cy="785924"/>
          </a:xfrm>
          <a:prstGeom prst="rect">
            <a:avLst/>
          </a:prstGeom>
        </p:spPr>
      </p:pic>
      <p:sp>
        <p:nvSpPr>
          <p:cNvPr id="7" name="Rectangle 6"/>
          <p:cNvSpPr/>
          <p:nvPr/>
        </p:nvSpPr>
        <p:spPr>
          <a:xfrm>
            <a:off x="4547645" y="5670940"/>
            <a:ext cx="4062331" cy="707886"/>
          </a:xfrm>
          <a:prstGeom prst="rect">
            <a:avLst/>
          </a:prstGeom>
        </p:spPr>
        <p:txBody>
          <a:bodyPr wrap="none">
            <a:spAutoFit/>
          </a:bodyPr>
          <a:lstStyle/>
          <a:p>
            <a:r>
              <a:rPr lang="fr-CA" sz="4000" dirty="0"/>
              <a:t>13 </a:t>
            </a:r>
            <a:r>
              <a:rPr lang="fr-CA" sz="4000" dirty="0" smtClean="0"/>
              <a:t>NOVEMBRE </a:t>
            </a:r>
            <a:r>
              <a:rPr lang="fr-CA" sz="4000" dirty="0"/>
              <a:t>2022</a:t>
            </a:r>
            <a:endParaRPr lang="fr-CA" sz="4000" dirty="0"/>
          </a:p>
        </p:txBody>
      </p:sp>
      <p:pic>
        <p:nvPicPr>
          <p:cNvPr id="8" name="Image 7"/>
          <p:cNvPicPr>
            <a:picLocks noChangeAspect="1"/>
          </p:cNvPicPr>
          <p:nvPr/>
        </p:nvPicPr>
        <p:blipFill>
          <a:blip r:embed="rId4"/>
          <a:stretch>
            <a:fillRect/>
          </a:stretch>
        </p:blipFill>
        <p:spPr>
          <a:xfrm>
            <a:off x="4315327" y="1958973"/>
            <a:ext cx="1728974" cy="836897"/>
          </a:xfrm>
          <a:prstGeom prst="rect">
            <a:avLst/>
          </a:prstGeom>
        </p:spPr>
      </p:pic>
    </p:spTree>
    <p:extLst>
      <p:ext uri="{BB962C8B-B14F-4D97-AF65-F5344CB8AC3E}">
        <p14:creationId xmlns:p14="http://schemas.microsoft.com/office/powerpoint/2010/main" val="1552948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307430"/>
            <a:ext cx="7486819" cy="4288256"/>
          </a:xfrm>
          <a:prstGeom prst="rect">
            <a:avLst/>
          </a:prstGeom>
        </p:spPr>
      </p:pic>
      <p:pic>
        <p:nvPicPr>
          <p:cNvPr id="3" name="Image 2"/>
          <p:cNvPicPr>
            <a:picLocks noChangeAspect="1"/>
          </p:cNvPicPr>
          <p:nvPr/>
        </p:nvPicPr>
        <p:blipFill>
          <a:blip r:embed="rId3"/>
          <a:stretch>
            <a:fillRect/>
          </a:stretch>
        </p:blipFill>
        <p:spPr>
          <a:xfrm>
            <a:off x="5354973" y="1371599"/>
            <a:ext cx="1778920" cy="817342"/>
          </a:xfrm>
          <a:prstGeom prst="rect">
            <a:avLst/>
          </a:prstGeom>
        </p:spPr>
      </p:pic>
      <p:pic>
        <p:nvPicPr>
          <p:cNvPr id="4" name="Image 3"/>
          <p:cNvPicPr>
            <a:picLocks noChangeAspect="1"/>
          </p:cNvPicPr>
          <p:nvPr/>
        </p:nvPicPr>
        <p:blipFill>
          <a:blip r:embed="rId4"/>
          <a:stretch>
            <a:fillRect/>
          </a:stretch>
        </p:blipFill>
        <p:spPr>
          <a:xfrm>
            <a:off x="0" y="-1"/>
            <a:ext cx="7486819" cy="1307431"/>
          </a:xfrm>
          <a:prstGeom prst="rect">
            <a:avLst/>
          </a:prstGeom>
        </p:spPr>
      </p:pic>
      <p:sp>
        <p:nvSpPr>
          <p:cNvPr id="5" name="Rectangle 4"/>
          <p:cNvSpPr/>
          <p:nvPr/>
        </p:nvSpPr>
        <p:spPr>
          <a:xfrm>
            <a:off x="753979" y="5560594"/>
            <a:ext cx="6096000" cy="646331"/>
          </a:xfrm>
          <a:prstGeom prst="rect">
            <a:avLst/>
          </a:prstGeom>
        </p:spPr>
        <p:txBody>
          <a:bodyPr>
            <a:spAutoFit/>
          </a:bodyPr>
          <a:lstStyle/>
          <a:p>
            <a:endParaRPr lang="fr-CA" sz="1200" dirty="0">
              <a:solidFill>
                <a:srgbClr val="000000"/>
              </a:solidFill>
              <a:latin typeface="Arial" panose="020B0604020202020204" pitchFamily="34" charset="0"/>
            </a:endParaRPr>
          </a:p>
          <a:p>
            <a:r>
              <a:rPr lang="fr-CA" sz="2400" dirty="0">
                <a:solidFill>
                  <a:srgbClr val="000000"/>
                </a:solidFill>
                <a:latin typeface="Arial" panose="020B0604020202020204" pitchFamily="34" charset="0"/>
              </a:rPr>
              <a:t> </a:t>
            </a:r>
            <a:r>
              <a:rPr lang="fr-CA" sz="2400" b="1" dirty="0">
                <a:solidFill>
                  <a:srgbClr val="FFFFFF"/>
                </a:solidFill>
                <a:latin typeface="Arial" panose="020B0604020202020204" pitchFamily="34" charset="0"/>
              </a:rPr>
              <a:t>5e rencontre du comité de pilotage </a:t>
            </a:r>
            <a:endParaRPr lang="fr-CA" sz="2400" dirty="0"/>
          </a:p>
        </p:txBody>
      </p:sp>
      <p:sp>
        <p:nvSpPr>
          <p:cNvPr id="6" name="Rectangle 5"/>
          <p:cNvSpPr/>
          <p:nvPr/>
        </p:nvSpPr>
        <p:spPr>
          <a:xfrm>
            <a:off x="6484714" y="5656161"/>
            <a:ext cx="3844322" cy="707886"/>
          </a:xfrm>
          <a:prstGeom prst="rect">
            <a:avLst/>
          </a:prstGeom>
        </p:spPr>
        <p:txBody>
          <a:bodyPr wrap="none">
            <a:spAutoFit/>
          </a:bodyPr>
          <a:lstStyle/>
          <a:p>
            <a:r>
              <a:rPr lang="fr-CA" sz="4000" dirty="0" smtClean="0"/>
              <a:t>5 décembre </a:t>
            </a:r>
            <a:r>
              <a:rPr lang="fr-CA" sz="4000" dirty="0"/>
              <a:t>2022</a:t>
            </a:r>
          </a:p>
        </p:txBody>
      </p:sp>
      <p:pic>
        <p:nvPicPr>
          <p:cNvPr id="7" name="Image 6"/>
          <p:cNvPicPr>
            <a:picLocks noChangeAspect="1"/>
          </p:cNvPicPr>
          <p:nvPr/>
        </p:nvPicPr>
        <p:blipFill>
          <a:blip r:embed="rId5"/>
          <a:stretch>
            <a:fillRect/>
          </a:stretch>
        </p:blipFill>
        <p:spPr>
          <a:xfrm>
            <a:off x="7486819" y="0"/>
            <a:ext cx="4215897" cy="3163908"/>
          </a:xfrm>
          <a:prstGeom prst="rect">
            <a:avLst/>
          </a:prstGeom>
        </p:spPr>
      </p:pic>
      <p:sp>
        <p:nvSpPr>
          <p:cNvPr id="9" name="Rectangle 8"/>
          <p:cNvSpPr/>
          <p:nvPr/>
        </p:nvSpPr>
        <p:spPr>
          <a:xfrm>
            <a:off x="7486819" y="3183906"/>
            <a:ext cx="4180636" cy="2431435"/>
          </a:xfrm>
          <a:prstGeom prst="rect">
            <a:avLst/>
          </a:prstGeom>
        </p:spPr>
        <p:txBody>
          <a:bodyPr wrap="square">
            <a:spAutoFit/>
          </a:bodyPr>
          <a:lstStyle/>
          <a:p>
            <a:pPr algn="ctr"/>
            <a:r>
              <a:rPr lang="fr-CA" sz="1900" dirty="0">
                <a:solidFill>
                  <a:srgbClr val="3F424A"/>
                </a:solidFill>
                <a:latin typeface="Lato"/>
              </a:rPr>
              <a:t>Les participants ont appris le retrait de 822 m3 de résidus miniers amiantés (RMA) d’un bassin de rétention situé près de la mine Normandie dans la municipalité d’Irlande. Cela représente l’équivalent de 16 piscines hors terre de 24 pieds de diamètre.</a:t>
            </a:r>
            <a:endParaRPr lang="fr-CA" sz="1900" dirty="0"/>
          </a:p>
        </p:txBody>
      </p:sp>
    </p:spTree>
    <p:extLst>
      <p:ext uri="{BB962C8B-B14F-4D97-AF65-F5344CB8AC3E}">
        <p14:creationId xmlns:p14="http://schemas.microsoft.com/office/powerpoint/2010/main" val="1041877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4753" y="1"/>
            <a:ext cx="5349668" cy="5578642"/>
          </a:xfrm>
          <a:prstGeom prst="rect">
            <a:avLst/>
          </a:prstGeom>
        </p:spPr>
      </p:pic>
      <p:pic>
        <p:nvPicPr>
          <p:cNvPr id="3" name="Image 2"/>
          <p:cNvPicPr>
            <a:picLocks noChangeAspect="1"/>
          </p:cNvPicPr>
          <p:nvPr/>
        </p:nvPicPr>
        <p:blipFill>
          <a:blip r:embed="rId3"/>
          <a:stretch>
            <a:fillRect/>
          </a:stretch>
        </p:blipFill>
        <p:spPr>
          <a:xfrm>
            <a:off x="3758614" y="782807"/>
            <a:ext cx="1310691" cy="511087"/>
          </a:xfrm>
          <a:prstGeom prst="rect">
            <a:avLst/>
          </a:prstGeom>
        </p:spPr>
      </p:pic>
      <p:sp>
        <p:nvSpPr>
          <p:cNvPr id="4" name="Rectangle 3"/>
          <p:cNvSpPr/>
          <p:nvPr/>
        </p:nvSpPr>
        <p:spPr>
          <a:xfrm>
            <a:off x="5654841" y="782807"/>
            <a:ext cx="5911517" cy="4013782"/>
          </a:xfrm>
          <a:prstGeom prst="rect">
            <a:avLst/>
          </a:prstGeom>
        </p:spPr>
        <p:txBody>
          <a:bodyPr wrap="square">
            <a:spAutoFit/>
          </a:bodyPr>
          <a:lstStyle/>
          <a:p>
            <a:pPr algn="ctr"/>
            <a:r>
              <a:rPr lang="fr-CA" sz="2800" dirty="0">
                <a:latin typeface="Lato"/>
              </a:rPr>
              <a:t>Le bassin a été vidangé à deux reprises par la Société Asbestos ltée, propriétaire du bassin, soit une première fois en avril 2022 et une seconde en octobre dernier. Les sédiments ont été érodés par l’eau de pluie et de fonte des neiges </a:t>
            </a:r>
            <a:endParaRPr lang="fr-CA" sz="2800" dirty="0" smtClean="0">
              <a:latin typeface="Lato"/>
            </a:endParaRPr>
          </a:p>
          <a:p>
            <a:pPr algn="ctr"/>
            <a:r>
              <a:rPr lang="fr-CA" sz="2800" dirty="0" smtClean="0">
                <a:latin typeface="Lato"/>
              </a:rPr>
              <a:t>sur </a:t>
            </a:r>
            <a:r>
              <a:rPr lang="fr-CA" sz="2800" dirty="0">
                <a:latin typeface="Lato"/>
              </a:rPr>
              <a:t>une aire de drainage </a:t>
            </a:r>
            <a:endParaRPr lang="fr-CA" sz="2800" dirty="0" smtClean="0">
              <a:latin typeface="Lato"/>
            </a:endParaRPr>
          </a:p>
          <a:p>
            <a:pPr algn="ctr"/>
            <a:r>
              <a:rPr lang="fr-CA" sz="2800" dirty="0" smtClean="0">
                <a:latin typeface="Lato"/>
              </a:rPr>
              <a:t>de </a:t>
            </a:r>
            <a:r>
              <a:rPr lang="fr-CA" sz="2800" dirty="0">
                <a:latin typeface="Lato"/>
              </a:rPr>
              <a:t>8,3 hectares. </a:t>
            </a:r>
          </a:p>
        </p:txBody>
      </p:sp>
      <p:sp>
        <p:nvSpPr>
          <p:cNvPr id="5" name="Rectangle 4"/>
          <p:cNvSpPr/>
          <p:nvPr/>
        </p:nvSpPr>
        <p:spPr>
          <a:xfrm>
            <a:off x="3633263" y="5676620"/>
            <a:ext cx="4072910" cy="707886"/>
          </a:xfrm>
          <a:prstGeom prst="rect">
            <a:avLst/>
          </a:prstGeom>
        </p:spPr>
        <p:txBody>
          <a:bodyPr wrap="none">
            <a:spAutoFit/>
          </a:bodyPr>
          <a:lstStyle/>
          <a:p>
            <a:r>
              <a:rPr lang="fr-CA" sz="4000" dirty="0" smtClean="0"/>
              <a:t>24 </a:t>
            </a:r>
            <a:r>
              <a:rPr lang="fr-CA" sz="4000" dirty="0"/>
              <a:t>décembre 2022</a:t>
            </a:r>
          </a:p>
        </p:txBody>
      </p:sp>
    </p:spTree>
    <p:extLst>
      <p:ext uri="{BB962C8B-B14F-4D97-AF65-F5344CB8AC3E}">
        <p14:creationId xmlns:p14="http://schemas.microsoft.com/office/powerpoint/2010/main" val="2426368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852863"/>
            <a:ext cx="6034550" cy="3742704"/>
          </a:xfrm>
          <a:prstGeom prst="rect">
            <a:avLst/>
          </a:prstGeom>
        </p:spPr>
      </p:pic>
      <p:sp>
        <p:nvSpPr>
          <p:cNvPr id="3" name="ZoneTexte 2"/>
          <p:cNvSpPr txBox="1"/>
          <p:nvPr/>
        </p:nvSpPr>
        <p:spPr>
          <a:xfrm>
            <a:off x="0" y="248652"/>
            <a:ext cx="11702716" cy="1384995"/>
          </a:xfrm>
          <a:prstGeom prst="rect">
            <a:avLst/>
          </a:prstGeom>
          <a:noFill/>
        </p:spPr>
        <p:txBody>
          <a:bodyPr wrap="square" rtlCol="0">
            <a:spAutoFit/>
          </a:bodyPr>
          <a:lstStyle/>
          <a:p>
            <a:pPr algn="ctr"/>
            <a:r>
              <a:rPr lang="fr-CA" sz="2800" dirty="0" smtClean="0">
                <a:latin typeface="Cambria" panose="02040503050406030204" pitchFamily="18" charset="0"/>
                <a:ea typeface="Cambria" panose="02040503050406030204" pitchFamily="18" charset="0"/>
              </a:rPr>
              <a:t>LA RIVIÈRE BÉCANCOUR ET SES LACS FLUVIAUX SOUHAITENT LA </a:t>
            </a:r>
            <a:r>
              <a:rPr lang="fr-CA" sz="2800" b="1" dirty="0" smtClean="0">
                <a:latin typeface="Cambria" panose="02040503050406030204" pitchFamily="18" charset="0"/>
                <a:ea typeface="Cambria" panose="02040503050406030204" pitchFamily="18" charset="0"/>
              </a:rPr>
              <a:t>BIENVENUE À 2023 </a:t>
            </a:r>
          </a:p>
          <a:p>
            <a:pPr algn="ctr"/>
            <a:r>
              <a:rPr lang="fr-CA" sz="2800" dirty="0" smtClean="0">
                <a:latin typeface="Cambria" panose="02040503050406030204" pitchFamily="18" charset="0"/>
                <a:ea typeface="Cambria" panose="02040503050406030204" pitchFamily="18" charset="0"/>
              </a:rPr>
              <a:t>EN ESPÉRANT UNE </a:t>
            </a:r>
            <a:r>
              <a:rPr lang="fr-CA" sz="2800" dirty="0" smtClean="0">
                <a:latin typeface="Cambria" panose="02040503050406030204" pitchFamily="18" charset="0"/>
                <a:ea typeface="Cambria" panose="02040503050406030204" pitchFamily="18" charset="0"/>
              </a:rPr>
              <a:t>VOLONTÉ POLITIQUE POUR LA DÉPOLLUER !</a:t>
            </a:r>
            <a:endParaRPr lang="fr-CA" sz="2800" dirty="0">
              <a:latin typeface="Cambria" panose="02040503050406030204" pitchFamily="18" charset="0"/>
              <a:ea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550" y="1852863"/>
            <a:ext cx="5668166" cy="3724795"/>
          </a:xfrm>
          <a:prstGeom prst="rect">
            <a:avLst/>
          </a:prstGeom>
        </p:spPr>
      </p:pic>
      <p:sp>
        <p:nvSpPr>
          <p:cNvPr id="5" name="Rectangle 4"/>
          <p:cNvSpPr/>
          <p:nvPr/>
        </p:nvSpPr>
        <p:spPr>
          <a:xfrm>
            <a:off x="3899189" y="5684579"/>
            <a:ext cx="4270721" cy="707886"/>
          </a:xfrm>
          <a:prstGeom prst="rect">
            <a:avLst/>
          </a:prstGeom>
        </p:spPr>
        <p:txBody>
          <a:bodyPr wrap="none">
            <a:spAutoFit/>
          </a:bodyPr>
          <a:lstStyle/>
          <a:p>
            <a:r>
              <a:rPr lang="fr-CA" sz="4000" b="1" dirty="0">
                <a:solidFill>
                  <a:schemeClr val="bg1"/>
                </a:solidFill>
                <a:latin typeface="Lucida Handwriting" panose="03010101010101010101" pitchFamily="66" charset="0"/>
              </a:rPr>
              <a:t>Agir Ensemble</a:t>
            </a:r>
          </a:p>
        </p:txBody>
      </p:sp>
    </p:spTree>
    <p:extLst>
      <p:ext uri="{BB962C8B-B14F-4D97-AF65-F5344CB8AC3E}">
        <p14:creationId xmlns:p14="http://schemas.microsoft.com/office/powerpoint/2010/main" val="4211101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5"/>
          <a:stretch>
            <a:fillRect/>
          </a:stretch>
        </p:blipFill>
        <p:spPr>
          <a:xfrm>
            <a:off x="0" y="0"/>
            <a:ext cx="11702716" cy="5598695"/>
          </a:xfrm>
          <a:prstGeom prst="rect">
            <a:avLst/>
          </a:prstGeom>
        </p:spPr>
      </p:pic>
      <p:sp>
        <p:nvSpPr>
          <p:cNvPr id="4" name="Rectangle 3"/>
          <p:cNvSpPr/>
          <p:nvPr>
            <p:custDataLst>
              <p:tags r:id="rId2"/>
            </p:custDataLst>
          </p:nvPr>
        </p:nvSpPr>
        <p:spPr>
          <a:xfrm>
            <a:off x="3840281" y="5658671"/>
            <a:ext cx="4270721" cy="707886"/>
          </a:xfrm>
          <a:prstGeom prst="rect">
            <a:avLst/>
          </a:prstGeom>
        </p:spPr>
        <p:txBody>
          <a:bodyPr wrap="none">
            <a:spAutoFit/>
          </a:bodyPr>
          <a:lstStyle/>
          <a:p>
            <a:r>
              <a:rPr lang="fr-CA" sz="4000" b="1" dirty="0">
                <a:solidFill>
                  <a:schemeClr val="bg1"/>
                </a:solidFill>
                <a:latin typeface="Lucida Handwriting" panose="03010101010101010101" pitchFamily="66" charset="0"/>
              </a:rPr>
              <a:t>Agir Ensemble</a:t>
            </a:r>
          </a:p>
        </p:txBody>
      </p:sp>
    </p:spTree>
    <p:extLst>
      <p:ext uri="{BB962C8B-B14F-4D97-AF65-F5344CB8AC3E}">
        <p14:creationId xmlns:p14="http://schemas.microsoft.com/office/powerpoint/2010/main" val="2230743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439" y="0"/>
            <a:ext cx="7883744" cy="5598695"/>
          </a:xfrm>
          <a:prstGeom prst="rect">
            <a:avLst/>
          </a:prstGeom>
        </p:spPr>
      </p:pic>
      <p:sp>
        <p:nvSpPr>
          <p:cNvPr id="3" name="Rectangle 2"/>
          <p:cNvSpPr/>
          <p:nvPr/>
        </p:nvSpPr>
        <p:spPr>
          <a:xfrm>
            <a:off x="0" y="0"/>
            <a:ext cx="3882976" cy="5816977"/>
          </a:xfrm>
          <a:prstGeom prst="rect">
            <a:avLst/>
          </a:prstGeom>
        </p:spPr>
        <p:txBody>
          <a:bodyPr wrap="square">
            <a:spAutoFit/>
          </a:bodyPr>
          <a:lstStyle/>
          <a:p>
            <a:pPr algn="ctr"/>
            <a:endParaRPr lang="fr-CA" dirty="0" smtClean="0">
              <a:solidFill>
                <a:srgbClr val="002060"/>
              </a:solidFill>
              <a:latin typeface="Arial" panose="020B0604020202020204" pitchFamily="34" charset="0"/>
            </a:endParaRPr>
          </a:p>
          <a:p>
            <a:pPr algn="ctr"/>
            <a:r>
              <a:rPr lang="fr-CA" sz="1600" dirty="0" smtClean="0">
                <a:solidFill>
                  <a:srgbClr val="002060"/>
                </a:solidFill>
                <a:latin typeface="Arial" panose="020B0604020202020204" pitchFamily="34" charset="0"/>
              </a:rPr>
              <a:t>En janvier 2022, le doctorant Olivier Jacques et son professeur Reinhard Pienitz publie leurs études scientifiques sur les impacts des activités minières d’amiante sur l’évolution du lac à la Truite d’Irlande dans la </a:t>
            </a:r>
            <a:r>
              <a:rPr lang="fr-CA" sz="1600" b="1" i="1" dirty="0" smtClean="0">
                <a:solidFill>
                  <a:srgbClr val="002060"/>
                </a:solidFill>
                <a:latin typeface="Arial" panose="020B0604020202020204" pitchFamily="34" charset="0"/>
              </a:rPr>
              <a:t>Revue Canadienne des ressources hydriques</a:t>
            </a:r>
            <a:r>
              <a:rPr lang="fr-CA" sz="1600" dirty="0" smtClean="0">
                <a:solidFill>
                  <a:srgbClr val="002060"/>
                </a:solidFill>
                <a:latin typeface="Arial" panose="020B0604020202020204" pitchFamily="34" charset="0"/>
              </a:rPr>
              <a:t>.</a:t>
            </a:r>
          </a:p>
          <a:p>
            <a:pPr algn="ctr"/>
            <a:endParaRPr lang="fr-CA" sz="1600" dirty="0" smtClean="0">
              <a:solidFill>
                <a:srgbClr val="002060"/>
              </a:solidFill>
              <a:latin typeface="Arial" panose="020B0604020202020204" pitchFamily="34" charset="0"/>
            </a:endParaRPr>
          </a:p>
          <a:p>
            <a:pPr algn="ctr"/>
            <a:r>
              <a:rPr lang="fr-CA" sz="1600" dirty="0" smtClean="0">
                <a:solidFill>
                  <a:srgbClr val="002060"/>
                </a:solidFill>
                <a:latin typeface="Arial" panose="020B0604020202020204" pitchFamily="34" charset="0"/>
                <a:cs typeface="Arial" panose="020B0604020202020204" pitchFamily="34" charset="0"/>
              </a:rPr>
              <a:t>(</a:t>
            </a:r>
            <a:r>
              <a:rPr lang="fr-CA" sz="1600" i="1" dirty="0">
                <a:solidFill>
                  <a:srgbClr val="002060"/>
                </a:solidFill>
                <a:latin typeface="Arial" panose="020B0604020202020204" pitchFamily="34" charset="0"/>
                <a:cs typeface="Arial" panose="020B0604020202020204" pitchFamily="34" charset="0"/>
              </a:rPr>
              <a:t>Extrait de la conclusion</a:t>
            </a:r>
            <a:r>
              <a:rPr lang="fr-CA" sz="1600" dirty="0">
                <a:solidFill>
                  <a:srgbClr val="002060"/>
                </a:solidFill>
                <a:latin typeface="Arial" panose="020B0604020202020204" pitchFamily="34" charset="0"/>
                <a:cs typeface="Arial" panose="020B0604020202020204" pitchFamily="34" charset="0"/>
              </a:rPr>
              <a:t>)</a:t>
            </a:r>
          </a:p>
          <a:p>
            <a:pPr algn="ctr"/>
            <a:r>
              <a:rPr lang="fr-CA" sz="1600" dirty="0">
                <a:solidFill>
                  <a:srgbClr val="002060"/>
                </a:solidFill>
                <a:latin typeface="Arial" panose="020B0604020202020204" pitchFamily="34" charset="0"/>
                <a:cs typeface="Arial" panose="020B0604020202020204" pitchFamily="34" charset="0"/>
              </a:rPr>
              <a:t> </a:t>
            </a:r>
            <a:r>
              <a:rPr lang="fr-CA" sz="1600" dirty="0" smtClean="0">
                <a:solidFill>
                  <a:srgbClr val="002060"/>
                </a:solidFill>
                <a:latin typeface="Arial" panose="020B0604020202020204" pitchFamily="34" charset="0"/>
                <a:cs typeface="Arial" panose="020B0604020202020204" pitchFamily="34" charset="0"/>
              </a:rPr>
              <a:t>«</a:t>
            </a:r>
            <a:r>
              <a:rPr lang="fr-CA" sz="1600" dirty="0">
                <a:solidFill>
                  <a:srgbClr val="002060"/>
                </a:solidFill>
                <a:latin typeface="Arial" panose="020B0604020202020204" pitchFamily="34" charset="0"/>
                <a:cs typeface="Arial" panose="020B0604020202020204" pitchFamily="34" charset="0"/>
              </a:rPr>
              <a:t>La présente étude a permis de mettre en évidence plusieurs impacts des activités minières et de leurs vestiges sur le lac à la Truite d’Irlande du réseau hydrographique de la rivière Bécancour</a:t>
            </a:r>
            <a:r>
              <a:rPr lang="fr-CA" sz="1600" dirty="0" smtClean="0">
                <a:solidFill>
                  <a:srgbClr val="002060"/>
                </a:solidFill>
                <a:latin typeface="Arial" panose="020B0604020202020204" pitchFamily="34" charset="0"/>
                <a:cs typeface="Arial" panose="020B0604020202020204" pitchFamily="34" charset="0"/>
              </a:rPr>
              <a:t>.» </a:t>
            </a:r>
            <a:r>
              <a:rPr lang="fr-CA" sz="1600" dirty="0">
                <a:solidFill>
                  <a:srgbClr val="002060"/>
                </a:solidFill>
                <a:latin typeface="Arial" panose="020B0604020202020204" pitchFamily="34" charset="0"/>
                <a:cs typeface="Arial" panose="020B0604020202020204" pitchFamily="34" charset="0"/>
              </a:rPr>
              <a:t> </a:t>
            </a:r>
          </a:p>
          <a:p>
            <a:pPr algn="ctr"/>
            <a:r>
              <a:rPr lang="fr-CA" sz="1600" dirty="0">
                <a:solidFill>
                  <a:srgbClr val="002060"/>
                </a:solidFill>
                <a:latin typeface="Arial" panose="020B0604020202020204" pitchFamily="34" charset="0"/>
                <a:cs typeface="Arial" panose="020B0604020202020204" pitchFamily="34" charset="0"/>
              </a:rPr>
              <a:t>«La perte du lac Noir a également facilité l’arrivée d’eaux usées et de nutriments en provenance de la ville de Thetford Mines au lac à la Truite, ce qui a entraîné son eutrophisation rapide.»</a:t>
            </a:r>
          </a:p>
          <a:p>
            <a:pPr algn="ctr"/>
            <a:endParaRPr lang="fr-CA" dirty="0">
              <a:solidFill>
                <a:srgbClr val="002060"/>
              </a:solidFill>
              <a:latin typeface="Arial" panose="020B0604020202020204" pitchFamily="34" charset="0"/>
            </a:endParaRPr>
          </a:p>
        </p:txBody>
      </p:sp>
      <p:sp>
        <p:nvSpPr>
          <p:cNvPr id="4" name="ZoneTexte 3"/>
          <p:cNvSpPr txBox="1"/>
          <p:nvPr/>
        </p:nvSpPr>
        <p:spPr>
          <a:xfrm>
            <a:off x="4059439" y="5678905"/>
            <a:ext cx="3546878" cy="707886"/>
          </a:xfrm>
          <a:prstGeom prst="rect">
            <a:avLst/>
          </a:prstGeom>
          <a:noFill/>
        </p:spPr>
        <p:txBody>
          <a:bodyPr wrap="square" rtlCol="0">
            <a:spAutoFit/>
          </a:bodyPr>
          <a:lstStyle/>
          <a:p>
            <a:pPr algn="ctr"/>
            <a:r>
              <a:rPr lang="fr-CA" sz="4000" dirty="0" smtClean="0"/>
              <a:t>13 Janvier</a:t>
            </a:r>
            <a:r>
              <a:rPr lang="fr-CA" dirty="0" smtClean="0"/>
              <a:t> </a:t>
            </a:r>
            <a:r>
              <a:rPr lang="fr-CA" sz="4000" dirty="0" smtClean="0"/>
              <a:t>2022</a:t>
            </a:r>
            <a:endParaRPr lang="fr-CA" sz="4000" dirty="0"/>
          </a:p>
        </p:txBody>
      </p:sp>
    </p:spTree>
    <p:extLst>
      <p:ext uri="{BB962C8B-B14F-4D97-AF65-F5344CB8AC3E}">
        <p14:creationId xmlns:p14="http://schemas.microsoft.com/office/powerpoint/2010/main" val="3865168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0"/>
            <a:ext cx="5126627" cy="5590674"/>
          </a:xfrm>
          <a:prstGeom prst="rect">
            <a:avLst/>
          </a:prstGeom>
        </p:spPr>
      </p:pic>
      <p:sp>
        <p:nvSpPr>
          <p:cNvPr id="4" name="Rectangle 3"/>
          <p:cNvSpPr/>
          <p:nvPr/>
        </p:nvSpPr>
        <p:spPr>
          <a:xfrm>
            <a:off x="5126627" y="215846"/>
            <a:ext cx="6578094" cy="1938992"/>
          </a:xfrm>
          <a:prstGeom prst="rect">
            <a:avLst/>
          </a:prstGeom>
        </p:spPr>
        <p:txBody>
          <a:bodyPr wrap="square">
            <a:spAutoFit/>
          </a:bodyPr>
          <a:lstStyle/>
          <a:p>
            <a:pPr algn="ctr"/>
            <a:r>
              <a:rPr lang="fr-CA" sz="2000" b="1" dirty="0">
                <a:solidFill>
                  <a:srgbClr val="3F424A"/>
                </a:solidFill>
                <a:latin typeface="Lato"/>
              </a:rPr>
              <a:t>L’Association de protection du lac à la Truite d’Irlande (APLTI) se prépare à vivre une année 2022 bien remplie. L’environnement, et plus précisément l’avenir de la rivière Bécancour, sera au cœur de plusieurs décisions durant les prochains mois. Voici quelques-uns des dossiers à suivre avec attention.</a:t>
            </a:r>
            <a:endParaRPr lang="fr-CA" sz="2000" dirty="0"/>
          </a:p>
        </p:txBody>
      </p:sp>
      <p:sp>
        <p:nvSpPr>
          <p:cNvPr id="5" name="Rectangle 4"/>
          <p:cNvSpPr/>
          <p:nvPr/>
        </p:nvSpPr>
        <p:spPr>
          <a:xfrm>
            <a:off x="5293894" y="2270961"/>
            <a:ext cx="6466974" cy="4770537"/>
          </a:xfrm>
          <a:prstGeom prst="rect">
            <a:avLst/>
          </a:prstGeom>
        </p:spPr>
        <p:txBody>
          <a:bodyPr wrap="square">
            <a:spAutoFit/>
          </a:bodyPr>
          <a:lstStyle/>
          <a:p>
            <a:pPr marL="342900" indent="-342900">
              <a:buFont typeface="+mj-lt"/>
              <a:buAutoNum type="arabicPeriod"/>
            </a:pPr>
            <a:r>
              <a:rPr lang="fr-CA" sz="1600" b="1" dirty="0">
                <a:solidFill>
                  <a:srgbClr val="212529"/>
                </a:solidFill>
                <a:latin typeface="Arial" panose="020B0604020202020204" pitchFamily="34" charset="0"/>
                <a:cs typeface="Arial" panose="020B0604020202020204" pitchFamily="34" charset="0"/>
              </a:rPr>
              <a:t>LE PLAN D’ACTION DU MINISTRE </a:t>
            </a:r>
            <a:r>
              <a:rPr lang="fr-CA" sz="1600" b="1" dirty="0" smtClean="0">
                <a:solidFill>
                  <a:srgbClr val="212529"/>
                </a:solidFill>
                <a:latin typeface="Arial" panose="020B0604020202020204" pitchFamily="34" charset="0"/>
                <a:cs typeface="Arial" panose="020B0604020202020204" pitchFamily="34" charset="0"/>
              </a:rPr>
              <a:t>CHARRETTE </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RÉSULTATS </a:t>
            </a:r>
            <a:r>
              <a:rPr lang="fr-CA" sz="1600" b="1" dirty="0">
                <a:latin typeface="Arial" panose="020B0604020202020204" pitchFamily="34" charset="0"/>
                <a:cs typeface="Arial" panose="020B0604020202020204" pitchFamily="34" charset="0"/>
              </a:rPr>
              <a:t>FINAUX DE L’ÉTUDE </a:t>
            </a:r>
            <a:r>
              <a:rPr lang="fr-CA" sz="1600" b="1" dirty="0" smtClean="0">
                <a:latin typeface="Arial" panose="020B0604020202020204" pitchFamily="34" charset="0"/>
                <a:cs typeface="Arial" panose="020B0604020202020204" pitchFamily="34" charset="0"/>
              </a:rPr>
              <a:t>PALÉOLIMNOLOGIQUE</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RÉAPPROPRIATION </a:t>
            </a:r>
            <a:r>
              <a:rPr lang="fr-CA" sz="1600" b="1" dirty="0">
                <a:latin typeface="Arial" panose="020B0604020202020204" pitchFamily="34" charset="0"/>
                <a:cs typeface="Arial" panose="020B0604020202020204" pitchFamily="34" charset="0"/>
              </a:rPr>
              <a:t>DU LIT DE LA RIVIÈRE </a:t>
            </a:r>
            <a:r>
              <a:rPr lang="fr-CA" sz="1600" b="1" dirty="0" smtClean="0">
                <a:latin typeface="Arial" panose="020B0604020202020204" pitchFamily="34" charset="0"/>
                <a:cs typeface="Arial" panose="020B0604020202020204" pitchFamily="34" charset="0"/>
              </a:rPr>
              <a:t>BÉCANCOUR</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PLAINTE </a:t>
            </a:r>
            <a:r>
              <a:rPr lang="fr-CA" sz="1600" b="1" dirty="0">
                <a:latin typeface="Arial" panose="020B0604020202020204" pitchFamily="34" charset="0"/>
                <a:cs typeface="Arial" panose="020B0604020202020204" pitchFamily="34" charset="0"/>
              </a:rPr>
              <a:t>OFFICIELLE DÉPOSÉE EN VERTU DE LA LOI SUR LES </a:t>
            </a:r>
            <a:r>
              <a:rPr lang="fr-CA" sz="1600" b="1" dirty="0" smtClean="0">
                <a:latin typeface="Arial" panose="020B0604020202020204" pitchFamily="34" charset="0"/>
                <a:cs typeface="Arial" panose="020B0604020202020204" pitchFamily="34" charset="0"/>
              </a:rPr>
              <a:t>PÊCHES</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INSTALLATION </a:t>
            </a:r>
            <a:r>
              <a:rPr lang="fr-CA" sz="1600" b="1" dirty="0">
                <a:latin typeface="Arial" panose="020B0604020202020204" pitchFamily="34" charset="0"/>
                <a:cs typeface="Arial" panose="020B0604020202020204" pitchFamily="34" charset="0"/>
              </a:rPr>
              <a:t>D’UNE FILIÈRE DE DÉSINFECTION À BLACK </a:t>
            </a:r>
            <a:r>
              <a:rPr lang="fr-CA" sz="1600" b="1" dirty="0" smtClean="0">
                <a:latin typeface="Arial" panose="020B0604020202020204" pitchFamily="34" charset="0"/>
                <a:cs typeface="Arial" panose="020B0604020202020204" pitchFamily="34" charset="0"/>
              </a:rPr>
              <a:t>LAKE</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CONSOLIDATION </a:t>
            </a:r>
            <a:r>
              <a:rPr lang="fr-CA" sz="1600" b="1" dirty="0">
                <a:latin typeface="Arial" panose="020B0604020202020204" pitchFamily="34" charset="0"/>
                <a:cs typeface="Arial" panose="020B0604020202020204" pitchFamily="34" charset="0"/>
              </a:rPr>
              <a:t>D’UNE RIVE DE LA RIVIÈRE </a:t>
            </a:r>
            <a:r>
              <a:rPr lang="fr-CA" sz="1600" b="1" dirty="0" smtClean="0">
                <a:latin typeface="Arial" panose="020B0604020202020204" pitchFamily="34" charset="0"/>
                <a:cs typeface="Arial" panose="020B0604020202020204" pitchFamily="34" charset="0"/>
              </a:rPr>
              <a:t>BÉCANCOUR</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PLAN </a:t>
            </a:r>
            <a:r>
              <a:rPr lang="fr-CA" sz="1600" b="1" dirty="0">
                <a:latin typeface="Arial" panose="020B0604020202020204" pitchFamily="34" charset="0"/>
                <a:cs typeface="Arial" panose="020B0604020202020204" pitchFamily="34" charset="0"/>
              </a:rPr>
              <a:t>D’ACTION EN ENVIRONNEMENT DE LA MRC DES </a:t>
            </a:r>
            <a:r>
              <a:rPr lang="fr-CA" sz="1600" b="1" dirty="0" smtClean="0">
                <a:latin typeface="Arial" panose="020B0604020202020204" pitchFamily="34" charset="0"/>
                <a:cs typeface="Arial" panose="020B0604020202020204" pitchFamily="34" charset="0"/>
              </a:rPr>
              <a:t>APPALACHES</a:t>
            </a:r>
          </a:p>
          <a:p>
            <a:pPr marL="342900" indent="-342900">
              <a:buFont typeface="+mj-lt"/>
              <a:buAutoNum type="arabicPeriod"/>
            </a:pPr>
            <a:r>
              <a:rPr lang="fr-CA" sz="1600" b="1" dirty="0" smtClean="0">
                <a:latin typeface="Arial" panose="020B0604020202020204" pitchFamily="34" charset="0"/>
                <a:cs typeface="Arial" panose="020B0604020202020204" pitchFamily="34" charset="0"/>
              </a:rPr>
              <a:t>CARACTÉRISATION </a:t>
            </a:r>
            <a:r>
              <a:rPr lang="fr-CA" sz="1600" b="1" dirty="0">
                <a:latin typeface="Arial" panose="020B0604020202020204" pitchFamily="34" charset="0"/>
                <a:cs typeface="Arial" panose="020B0604020202020204" pitchFamily="34" charset="0"/>
              </a:rPr>
              <a:t>DU BANC DE SÉDIMENT D’UNE SUPERFICIE DE 2 500 M2</a:t>
            </a:r>
          </a:p>
          <a:p>
            <a:endParaRPr lang="fr-CA" sz="1600" dirty="0"/>
          </a:p>
          <a:p>
            <a:endParaRPr lang="fr-CA" sz="1600" dirty="0"/>
          </a:p>
          <a:p>
            <a:endParaRPr lang="fr-CA" sz="1600" dirty="0" smtClean="0"/>
          </a:p>
          <a:p>
            <a:endParaRPr lang="fr-CA" sz="1600" dirty="0" smtClean="0"/>
          </a:p>
          <a:p>
            <a:endParaRPr lang="fr-CA" sz="1600" dirty="0"/>
          </a:p>
          <a:p>
            <a:endParaRPr lang="fr-CA" sz="1600" dirty="0">
              <a:latin typeface="Arial" panose="020B0604020202020204" pitchFamily="34" charset="0"/>
              <a:cs typeface="Arial" panose="020B0604020202020204" pitchFamily="34" charset="0"/>
            </a:endParaRPr>
          </a:p>
          <a:p>
            <a:endParaRPr lang="fr-CA" sz="1600" b="0" i="0" dirty="0">
              <a:solidFill>
                <a:srgbClr val="212529"/>
              </a:solidFill>
              <a:effectLst/>
              <a:latin typeface="Lato"/>
            </a:endParaRPr>
          </a:p>
        </p:txBody>
      </p:sp>
      <p:sp>
        <p:nvSpPr>
          <p:cNvPr id="7" name="Rectangle 6"/>
          <p:cNvSpPr/>
          <p:nvPr/>
        </p:nvSpPr>
        <p:spPr>
          <a:xfrm>
            <a:off x="4399060" y="5706797"/>
            <a:ext cx="3393878" cy="707886"/>
          </a:xfrm>
          <a:prstGeom prst="rect">
            <a:avLst/>
          </a:prstGeom>
        </p:spPr>
        <p:txBody>
          <a:bodyPr wrap="none">
            <a:spAutoFit/>
          </a:bodyPr>
          <a:lstStyle/>
          <a:p>
            <a:pPr algn="ctr"/>
            <a:r>
              <a:rPr lang="fr-CA" sz="4000" dirty="0" smtClean="0"/>
              <a:t>15 </a:t>
            </a:r>
            <a:r>
              <a:rPr lang="fr-CA" sz="4000" dirty="0"/>
              <a:t>Janvier 2022</a:t>
            </a:r>
          </a:p>
        </p:txBody>
      </p:sp>
      <p:pic>
        <p:nvPicPr>
          <p:cNvPr id="6" name="Image 5"/>
          <p:cNvPicPr>
            <a:picLocks noChangeAspect="1"/>
          </p:cNvPicPr>
          <p:nvPr/>
        </p:nvPicPr>
        <p:blipFill>
          <a:blip r:embed="rId3"/>
          <a:stretch>
            <a:fillRect/>
          </a:stretch>
        </p:blipFill>
        <p:spPr>
          <a:xfrm>
            <a:off x="3309271" y="1016014"/>
            <a:ext cx="1615655" cy="508456"/>
          </a:xfrm>
          <a:prstGeom prst="rect">
            <a:avLst/>
          </a:prstGeom>
        </p:spPr>
      </p:pic>
    </p:spTree>
    <p:extLst>
      <p:ext uri="{BB962C8B-B14F-4D97-AF65-F5344CB8AC3E}">
        <p14:creationId xmlns:p14="http://schemas.microsoft.com/office/powerpoint/2010/main" val="239963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6368100" cy="5622758"/>
          </a:xfrm>
          <a:prstGeom prst="rect">
            <a:avLst/>
          </a:prstGeom>
        </p:spPr>
      </p:pic>
      <p:pic>
        <p:nvPicPr>
          <p:cNvPr id="3" name="Picture 2" descr="Notre nouvelle responsable des communications en entrevue à Plaisir 105.5"/>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89046" y="2426902"/>
            <a:ext cx="5905386" cy="31958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60848" y="5682734"/>
            <a:ext cx="3456395" cy="707886"/>
          </a:xfrm>
          <a:prstGeom prst="rect">
            <a:avLst/>
          </a:prstGeom>
        </p:spPr>
        <p:txBody>
          <a:bodyPr wrap="none">
            <a:spAutoFit/>
          </a:bodyPr>
          <a:lstStyle/>
          <a:p>
            <a:pPr algn="ctr"/>
            <a:r>
              <a:rPr lang="fr-CA" sz="4000" dirty="0" smtClean="0"/>
              <a:t>25 Janvier </a:t>
            </a:r>
            <a:r>
              <a:rPr lang="fr-CA" sz="4000" dirty="0"/>
              <a:t>2022</a:t>
            </a:r>
          </a:p>
        </p:txBody>
      </p:sp>
      <p:sp>
        <p:nvSpPr>
          <p:cNvPr id="5" name="Rectangle 4"/>
          <p:cNvSpPr/>
          <p:nvPr/>
        </p:nvSpPr>
        <p:spPr>
          <a:xfrm>
            <a:off x="6607568" y="502115"/>
            <a:ext cx="4468342" cy="1631216"/>
          </a:xfrm>
          <a:prstGeom prst="rect">
            <a:avLst/>
          </a:prstGeom>
        </p:spPr>
        <p:txBody>
          <a:bodyPr wrap="square">
            <a:spAutoFit/>
          </a:bodyPr>
          <a:lstStyle/>
          <a:p>
            <a:pPr algn="ctr"/>
            <a:r>
              <a:rPr lang="fr-CA" sz="2000" dirty="0" smtClean="0">
                <a:solidFill>
                  <a:srgbClr val="000000"/>
                </a:solidFill>
                <a:latin typeface="Open Sans"/>
              </a:rPr>
              <a:t>Entrevue </a:t>
            </a:r>
            <a:r>
              <a:rPr lang="fr-CA" sz="2000" dirty="0">
                <a:solidFill>
                  <a:srgbClr val="000000"/>
                </a:solidFill>
                <a:latin typeface="Open Sans"/>
              </a:rPr>
              <a:t>diffusée dans Le Retour avec Alain Faucher à Plaisir 105,5 Thetford et 107,1 Disraeli de 16h à </a:t>
            </a:r>
            <a:r>
              <a:rPr lang="fr-CA" sz="2000" dirty="0" smtClean="0">
                <a:solidFill>
                  <a:srgbClr val="000000"/>
                </a:solidFill>
                <a:latin typeface="Open Sans"/>
              </a:rPr>
              <a:t>18h et Cynthia BRISSON, notre directrice des communications</a:t>
            </a:r>
            <a:endParaRPr lang="fr-CA" sz="2000" dirty="0"/>
          </a:p>
        </p:txBody>
      </p:sp>
    </p:spTree>
    <p:extLst>
      <p:ext uri="{BB962C8B-B14F-4D97-AF65-F5344CB8AC3E}">
        <p14:creationId xmlns:p14="http://schemas.microsoft.com/office/powerpoint/2010/main" val="3686059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154778" y="-41128"/>
            <a:ext cx="4464060" cy="5574631"/>
          </a:xfrm>
          <a:prstGeom prst="rect">
            <a:avLst/>
          </a:prstGeom>
        </p:spPr>
      </p:pic>
      <p:sp>
        <p:nvSpPr>
          <p:cNvPr id="3" name="ZoneTexte 2"/>
          <p:cNvSpPr txBox="1"/>
          <p:nvPr/>
        </p:nvSpPr>
        <p:spPr>
          <a:xfrm>
            <a:off x="425116" y="1852864"/>
            <a:ext cx="5438273" cy="3539430"/>
          </a:xfrm>
          <a:prstGeom prst="rect">
            <a:avLst/>
          </a:prstGeom>
          <a:noFill/>
        </p:spPr>
        <p:txBody>
          <a:bodyPr wrap="square" rtlCol="0">
            <a:spAutoFit/>
          </a:bodyPr>
          <a:lstStyle/>
          <a:p>
            <a:pPr algn="ctr"/>
            <a:r>
              <a:rPr lang="fr-CA" sz="3200" dirty="0">
                <a:latin typeface="Arial" panose="020B0604020202020204" pitchFamily="34" charset="0"/>
                <a:cs typeface="Arial" panose="020B0604020202020204" pitchFamily="34" charset="0"/>
              </a:rPr>
              <a:t>Cette rencontre </a:t>
            </a:r>
            <a:r>
              <a:rPr lang="fr-CA" sz="3200" dirty="0" smtClean="0">
                <a:latin typeface="Arial" panose="020B0604020202020204" pitchFamily="34" charset="0"/>
                <a:cs typeface="Arial" panose="020B0604020202020204" pitchFamily="34" charset="0"/>
              </a:rPr>
              <a:t>visera </a:t>
            </a:r>
            <a:r>
              <a:rPr lang="fr-CA" sz="3200" dirty="0">
                <a:latin typeface="Arial" panose="020B0604020202020204" pitchFamily="34" charset="0"/>
                <a:cs typeface="Arial" panose="020B0604020202020204" pitchFamily="34" charset="0"/>
              </a:rPr>
              <a:t>surtout à </a:t>
            </a:r>
            <a:r>
              <a:rPr lang="fr-CA" sz="3200" dirty="0" smtClean="0">
                <a:latin typeface="Arial" panose="020B0604020202020204" pitchFamily="34" charset="0"/>
                <a:cs typeface="Arial" panose="020B0604020202020204" pitchFamily="34" charset="0"/>
              </a:rPr>
              <a:t>présenter </a:t>
            </a:r>
            <a:r>
              <a:rPr lang="fr-CA" sz="3200" dirty="0">
                <a:latin typeface="Arial" panose="020B0604020202020204" pitchFamily="34" charset="0"/>
                <a:cs typeface="Arial" panose="020B0604020202020204" pitchFamily="34" charset="0"/>
              </a:rPr>
              <a:t>le Plan de contrôle des sédiments amiantés du secteur minier de la Haute-Bécancour 2022-2027 et à discuter de sa mise en œuvre.</a:t>
            </a:r>
          </a:p>
        </p:txBody>
      </p:sp>
      <p:sp>
        <p:nvSpPr>
          <p:cNvPr id="4" name="Rectangle 3"/>
          <p:cNvSpPr/>
          <p:nvPr/>
        </p:nvSpPr>
        <p:spPr>
          <a:xfrm>
            <a:off x="3908169" y="5674713"/>
            <a:ext cx="3381055" cy="707886"/>
          </a:xfrm>
          <a:prstGeom prst="rect">
            <a:avLst/>
          </a:prstGeom>
        </p:spPr>
        <p:txBody>
          <a:bodyPr wrap="none">
            <a:spAutoFit/>
          </a:bodyPr>
          <a:lstStyle/>
          <a:p>
            <a:pPr algn="ctr"/>
            <a:r>
              <a:rPr lang="fr-CA" sz="4000" dirty="0" smtClean="0"/>
              <a:t>27 Janvier </a:t>
            </a:r>
            <a:r>
              <a:rPr lang="fr-CA" sz="4000" dirty="0"/>
              <a:t>2022</a:t>
            </a:r>
          </a:p>
        </p:txBody>
      </p:sp>
      <p:sp>
        <p:nvSpPr>
          <p:cNvPr id="5" name="ZoneTexte 4"/>
          <p:cNvSpPr txBox="1"/>
          <p:nvPr/>
        </p:nvSpPr>
        <p:spPr>
          <a:xfrm>
            <a:off x="0" y="457200"/>
            <a:ext cx="7154778" cy="1015663"/>
          </a:xfrm>
          <a:prstGeom prst="rect">
            <a:avLst/>
          </a:prstGeom>
          <a:noFill/>
        </p:spPr>
        <p:txBody>
          <a:bodyPr wrap="square" rtlCol="0">
            <a:spAutoFit/>
          </a:bodyPr>
          <a:lstStyle/>
          <a:p>
            <a:pPr algn="ctr"/>
            <a:r>
              <a:rPr lang="fr-CA" sz="2000" b="1" dirty="0">
                <a:latin typeface="Arial" panose="020B0604020202020204" pitchFamily="34" charset="0"/>
                <a:cs typeface="Arial" panose="020B0604020202020204" pitchFamily="34" charset="0"/>
              </a:rPr>
              <a:t> 4</a:t>
            </a:r>
            <a:r>
              <a:rPr lang="fr-CA" sz="2000" b="1" baseline="30000" dirty="0">
                <a:latin typeface="Arial" panose="020B0604020202020204" pitchFamily="34" charset="0"/>
                <a:cs typeface="Arial" panose="020B0604020202020204" pitchFamily="34" charset="0"/>
              </a:rPr>
              <a:t>e</a:t>
            </a:r>
            <a:r>
              <a:rPr lang="fr-CA" sz="2000" b="1" dirty="0">
                <a:latin typeface="Arial" panose="020B0604020202020204" pitchFamily="34" charset="0"/>
                <a:cs typeface="Arial" panose="020B0604020202020204" pitchFamily="34" charset="0"/>
              </a:rPr>
              <a:t> et dernière rencontre du comité de pilotage du projet d’Élaboration du plan de contrôle des sédiments amiantés du secteur minier de la Haute-Bécancour</a:t>
            </a:r>
          </a:p>
        </p:txBody>
      </p:sp>
    </p:spTree>
    <p:extLst>
      <p:ext uri="{BB962C8B-B14F-4D97-AF65-F5344CB8AC3E}">
        <p14:creationId xmlns:p14="http://schemas.microsoft.com/office/powerpoint/2010/main" val="2464490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832" y="-1"/>
            <a:ext cx="4882116" cy="5585530"/>
          </a:xfrm>
          <a:prstGeom prst="rect">
            <a:avLst/>
          </a:prstGeom>
        </p:spPr>
      </p:pic>
      <p:sp>
        <p:nvSpPr>
          <p:cNvPr id="3" name="ZoneTexte 2"/>
          <p:cNvSpPr txBox="1"/>
          <p:nvPr/>
        </p:nvSpPr>
        <p:spPr>
          <a:xfrm>
            <a:off x="0" y="946105"/>
            <a:ext cx="3098832" cy="4247317"/>
          </a:xfrm>
          <a:prstGeom prst="rect">
            <a:avLst/>
          </a:prstGeom>
          <a:noFill/>
        </p:spPr>
        <p:txBody>
          <a:bodyPr wrap="square" rtlCol="0">
            <a:spAutoFit/>
          </a:bodyPr>
          <a:lstStyle/>
          <a:p>
            <a:pPr algn="ctr"/>
            <a:r>
              <a:rPr lang="fr-CA" dirty="0" smtClean="0">
                <a:solidFill>
                  <a:srgbClr val="002060"/>
                </a:solidFill>
                <a:latin typeface="Arial" panose="020B0604020202020204" pitchFamily="34" charset="0"/>
                <a:cs typeface="Arial" panose="020B0604020202020204" pitchFamily="34" charset="0"/>
              </a:rPr>
              <a:t>GROBEC dépose son rapport sur le suivi de la qualité de l’eau de la Haute-Bécancour amorcé en mai 2021.</a:t>
            </a:r>
          </a:p>
          <a:p>
            <a:pPr algn="ctr"/>
            <a:endParaRPr lang="fr-CA" dirty="0" smtClean="0">
              <a:solidFill>
                <a:srgbClr val="002060"/>
              </a:solidFill>
              <a:latin typeface="Arial" panose="020B0604020202020204" pitchFamily="34" charset="0"/>
              <a:cs typeface="Arial" panose="020B0604020202020204" pitchFamily="34" charset="0"/>
            </a:endParaRPr>
          </a:p>
          <a:p>
            <a:pPr algn="ctr"/>
            <a:r>
              <a:rPr lang="fr-CA" dirty="0">
                <a:solidFill>
                  <a:srgbClr val="002060"/>
                </a:solidFill>
                <a:latin typeface="Arial" panose="020B0604020202020204" pitchFamily="34" charset="0"/>
                <a:cs typeface="Arial" panose="020B0604020202020204" pitchFamily="34" charset="0"/>
              </a:rPr>
              <a:t>Cette campagne de suivi de la qualité de l’eau est une des activités réalisées dans le cadre du projet « d’Élaboration d’un plan de contrôle des sédiments amiantés du secteur minier de la Haute-Bécancour 2020-2022 </a:t>
            </a:r>
          </a:p>
        </p:txBody>
      </p:sp>
      <p:sp>
        <p:nvSpPr>
          <p:cNvPr id="5" name="ZoneTexte 4"/>
          <p:cNvSpPr txBox="1"/>
          <p:nvPr/>
        </p:nvSpPr>
        <p:spPr>
          <a:xfrm>
            <a:off x="-352927" y="5636632"/>
            <a:ext cx="11662611" cy="707886"/>
          </a:xfrm>
          <a:prstGeom prst="rect">
            <a:avLst/>
          </a:prstGeom>
          <a:noFill/>
        </p:spPr>
        <p:txBody>
          <a:bodyPr wrap="square" rtlCol="0">
            <a:spAutoFit/>
          </a:bodyPr>
          <a:lstStyle/>
          <a:p>
            <a:pPr algn="ctr"/>
            <a:r>
              <a:rPr lang="fr-CA" sz="4000" dirty="0" smtClean="0"/>
              <a:t>Janvier 2022</a:t>
            </a:r>
            <a:endParaRPr lang="fr-CA" sz="4000" dirty="0"/>
          </a:p>
        </p:txBody>
      </p:sp>
      <p:pic>
        <p:nvPicPr>
          <p:cNvPr id="6" name="Image 5"/>
          <p:cNvPicPr>
            <a:picLocks noChangeAspect="1"/>
          </p:cNvPicPr>
          <p:nvPr/>
        </p:nvPicPr>
        <p:blipFill>
          <a:blip r:embed="rId3"/>
          <a:stretch>
            <a:fillRect/>
          </a:stretch>
        </p:blipFill>
        <p:spPr>
          <a:xfrm>
            <a:off x="7714675" y="3160413"/>
            <a:ext cx="3959215" cy="2425116"/>
          </a:xfrm>
          <a:prstGeom prst="rect">
            <a:avLst/>
          </a:prstGeom>
        </p:spPr>
      </p:pic>
      <p:sp>
        <p:nvSpPr>
          <p:cNvPr id="7" name="Rectangle 6"/>
          <p:cNvSpPr/>
          <p:nvPr/>
        </p:nvSpPr>
        <p:spPr>
          <a:xfrm>
            <a:off x="7980948" y="268996"/>
            <a:ext cx="3692942" cy="2800767"/>
          </a:xfrm>
          <a:prstGeom prst="rect">
            <a:avLst/>
          </a:prstGeom>
        </p:spPr>
        <p:txBody>
          <a:bodyPr wrap="square">
            <a:spAutoFit/>
          </a:bodyPr>
          <a:lstStyle/>
          <a:p>
            <a:pPr algn="ctr"/>
            <a:r>
              <a:rPr lang="fr-CA" sz="1600" dirty="0">
                <a:solidFill>
                  <a:srgbClr val="000000"/>
                </a:solidFill>
                <a:latin typeface="Arial" panose="020B0604020202020204" pitchFamily="34" charset="0"/>
              </a:rPr>
              <a:t>La quantité en MFL de fibres d’amiante de plus de 0,5 </a:t>
            </a:r>
            <a:r>
              <a:rPr lang="fr-CA" sz="1600" dirty="0" err="1">
                <a:solidFill>
                  <a:srgbClr val="000000"/>
                </a:solidFill>
                <a:latin typeface="Arial" panose="020B0604020202020204" pitchFamily="34" charset="0"/>
              </a:rPr>
              <a:t>μm</a:t>
            </a:r>
            <a:r>
              <a:rPr lang="fr-CA" sz="1600" dirty="0">
                <a:solidFill>
                  <a:srgbClr val="000000"/>
                </a:solidFill>
                <a:latin typeface="Arial" panose="020B0604020202020204" pitchFamily="34" charset="0"/>
              </a:rPr>
              <a:t> aux stations de l’étang Stater et du lac à la Truite d’Irlande est illustrée à la figure 10. Pour les 2 dates de la campagne d’échantillonnage à ces stations, il y avait plus de fibres d’amiante à l’étang Stater qu’au lac à la Truite. Lors du temps de pluie officiel, la quantité de fibres d’amiante est plus élevée seulement à l’étang Stater </a:t>
            </a:r>
            <a:endParaRPr lang="fr-CA" sz="1600" dirty="0"/>
          </a:p>
        </p:txBody>
      </p:sp>
    </p:spTree>
    <p:extLst>
      <p:ext uri="{BB962C8B-B14F-4D97-AF65-F5344CB8AC3E}">
        <p14:creationId xmlns:p14="http://schemas.microsoft.com/office/powerpoint/2010/main" val="921641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52000" b="-52000"/>
          </a:stretch>
        </a:blipFill>
        <a:effectLst/>
      </p:bgPr>
    </p:bg>
    <p:spTree>
      <p:nvGrpSpPr>
        <p:cNvPr id="1" name=""/>
        <p:cNvGrpSpPr/>
        <p:nvPr/>
      </p:nvGrpSpPr>
      <p:grpSpPr>
        <a:xfrm>
          <a:off x="0" y="0"/>
          <a:ext cx="0" cy="0"/>
          <a:chOff x="0" y="0"/>
          <a:chExt cx="0" cy="0"/>
        </a:xfrm>
      </p:grpSpPr>
      <p:sp>
        <p:nvSpPr>
          <p:cNvPr id="2" name="Rectangle 1"/>
          <p:cNvSpPr/>
          <p:nvPr/>
        </p:nvSpPr>
        <p:spPr>
          <a:xfrm>
            <a:off x="3934651" y="5666692"/>
            <a:ext cx="3408305" cy="707886"/>
          </a:xfrm>
          <a:prstGeom prst="rect">
            <a:avLst/>
          </a:prstGeom>
        </p:spPr>
        <p:txBody>
          <a:bodyPr wrap="none">
            <a:spAutoFit/>
          </a:bodyPr>
          <a:lstStyle/>
          <a:p>
            <a:pPr algn="ctr"/>
            <a:r>
              <a:rPr lang="fr-CA" sz="4000" dirty="0" smtClean="0"/>
              <a:t>17 FÉVRIER 2022</a:t>
            </a:r>
            <a:endParaRPr lang="fr-CA" sz="4000" dirty="0"/>
          </a:p>
        </p:txBody>
      </p:sp>
      <p:sp>
        <p:nvSpPr>
          <p:cNvPr id="3" name="Rectangle 2"/>
          <p:cNvSpPr/>
          <p:nvPr/>
        </p:nvSpPr>
        <p:spPr>
          <a:xfrm>
            <a:off x="3144252" y="410726"/>
            <a:ext cx="6224337" cy="830997"/>
          </a:xfrm>
          <a:prstGeom prst="rect">
            <a:avLst/>
          </a:prstGeom>
        </p:spPr>
        <p:txBody>
          <a:bodyPr wrap="square">
            <a:spAutoFit/>
          </a:bodyPr>
          <a:lstStyle/>
          <a:p>
            <a:pPr algn="ctr"/>
            <a:r>
              <a:rPr lang="fr-CA" sz="2400" dirty="0" smtClean="0"/>
              <a:t>3</a:t>
            </a:r>
            <a:r>
              <a:rPr lang="fr-CA" sz="2400" baseline="30000" dirty="0" smtClean="0"/>
              <a:t>e</a:t>
            </a:r>
            <a:r>
              <a:rPr lang="fr-CA" sz="2400" dirty="0" smtClean="0"/>
              <a:t> RENCONTRE 	ANNUELLE  EN VISIOCONFÉRENCE </a:t>
            </a:r>
          </a:p>
          <a:p>
            <a:pPr algn="ctr"/>
            <a:r>
              <a:rPr lang="fr-CA" sz="2400" dirty="0" smtClean="0"/>
              <a:t>AVEC LA VILLE DE THETFORD MINES</a:t>
            </a:r>
            <a:endParaRPr lang="fr-CA" sz="2400" dirty="0"/>
          </a:p>
        </p:txBody>
      </p:sp>
      <p:sp>
        <p:nvSpPr>
          <p:cNvPr id="4" name="ZoneTexte 3"/>
          <p:cNvSpPr txBox="1"/>
          <p:nvPr/>
        </p:nvSpPr>
        <p:spPr>
          <a:xfrm>
            <a:off x="0" y="1970890"/>
            <a:ext cx="5769779" cy="3600986"/>
          </a:xfrm>
          <a:prstGeom prst="rect">
            <a:avLst/>
          </a:prstGeom>
          <a:noFill/>
        </p:spPr>
        <p:txBody>
          <a:bodyPr wrap="square" rtlCol="0">
            <a:spAutoFit/>
          </a:bodyPr>
          <a:lstStyle/>
          <a:p>
            <a:pPr algn="ctr"/>
            <a:r>
              <a:rPr lang="fr-CA" sz="2000" dirty="0" smtClean="0"/>
              <a:t>Afin de discuter des actions déployées par la Ville de Thetford, concernant l’amélioration de la qualité de la rivière Bécancour;</a:t>
            </a:r>
          </a:p>
          <a:p>
            <a:pPr algn="ctr"/>
            <a:endParaRPr lang="fr-CA" sz="2000" dirty="0"/>
          </a:p>
          <a:p>
            <a:pPr algn="ctr"/>
            <a:r>
              <a:rPr lang="fr-CA" sz="2000" dirty="0" smtClean="0"/>
              <a:t>Projets 2022</a:t>
            </a:r>
          </a:p>
          <a:p>
            <a:pPr algn="ctr"/>
            <a:endParaRPr lang="fr-CA" sz="2000" dirty="0" smtClean="0"/>
          </a:p>
          <a:p>
            <a:pPr marL="457200" indent="-457200">
              <a:buFont typeface="+mj-lt"/>
              <a:buAutoNum type="arabicPeriod"/>
            </a:pPr>
            <a:r>
              <a:rPr lang="fr-CA" sz="2000" dirty="0" smtClean="0"/>
              <a:t>Séparation Rues Blais, Hébert, du passage;</a:t>
            </a:r>
          </a:p>
          <a:p>
            <a:pPr marL="457200" indent="-457200">
              <a:buFont typeface="+mj-lt"/>
              <a:buAutoNum type="arabicPeriod"/>
            </a:pPr>
            <a:r>
              <a:rPr lang="fr-CA" sz="2000" dirty="0" smtClean="0"/>
              <a:t>Nettoyage bassins de sédimentation neige usée;</a:t>
            </a:r>
          </a:p>
          <a:p>
            <a:pPr marL="457200" indent="-457200">
              <a:buFont typeface="+mj-lt"/>
              <a:buAutoNum type="arabicPeriod"/>
            </a:pPr>
            <a:r>
              <a:rPr lang="fr-CA" sz="2000" dirty="0" smtClean="0"/>
              <a:t>Construction bassin de rétention parc St-Noël;</a:t>
            </a:r>
          </a:p>
          <a:p>
            <a:pPr marL="457200" indent="-457200">
              <a:buFont typeface="+mj-lt"/>
              <a:buAutoNum type="arabicPeriod"/>
            </a:pPr>
            <a:r>
              <a:rPr lang="fr-CA" sz="2000" dirty="0" smtClean="0"/>
              <a:t>Système de désinfection station d’épuration.</a:t>
            </a:r>
          </a:p>
          <a:p>
            <a:endParaRPr lang="fr-CA" sz="28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779" y="1644316"/>
            <a:ext cx="5912147" cy="3946358"/>
          </a:xfrm>
          <a:prstGeom prst="rect">
            <a:avLst/>
          </a:prstGeom>
        </p:spPr>
      </p:pic>
      <p:pic>
        <p:nvPicPr>
          <p:cNvPr id="1026" name="Picture 2" descr="https://rimq.qc.ca/images_logo/banniere_12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624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498569" y="0"/>
            <a:ext cx="9230032" cy="5590674"/>
          </a:xfrm>
          <a:prstGeom prst="rect">
            <a:avLst/>
          </a:prstGeom>
        </p:spPr>
      </p:pic>
      <p:sp>
        <p:nvSpPr>
          <p:cNvPr id="4" name="Rectangle 3"/>
          <p:cNvSpPr/>
          <p:nvPr/>
        </p:nvSpPr>
        <p:spPr>
          <a:xfrm>
            <a:off x="0" y="1025622"/>
            <a:ext cx="2498569" cy="3539430"/>
          </a:xfrm>
          <a:prstGeom prst="rect">
            <a:avLst/>
          </a:prstGeom>
        </p:spPr>
        <p:txBody>
          <a:bodyPr wrap="square">
            <a:spAutoFit/>
          </a:bodyPr>
          <a:lstStyle/>
          <a:p>
            <a:pPr algn="ctr" fontAlgn="base"/>
            <a:r>
              <a:rPr lang="fr-CA" sz="2800" b="1" dirty="0">
                <a:solidFill>
                  <a:srgbClr val="231F20"/>
                </a:solidFill>
                <a:latin typeface="Volkhov"/>
              </a:rPr>
              <a:t>La journée mondiale de l’eau, l’occasion de prendre des engagements pour sa préservation</a:t>
            </a:r>
            <a:endParaRPr lang="fr-CA" sz="2800" b="1" i="0" dirty="0">
              <a:solidFill>
                <a:srgbClr val="231F20"/>
              </a:solidFill>
              <a:effectLst/>
              <a:latin typeface="Volkhov"/>
            </a:endParaRPr>
          </a:p>
        </p:txBody>
      </p:sp>
      <p:sp>
        <p:nvSpPr>
          <p:cNvPr id="5" name="ZoneTexte 4"/>
          <p:cNvSpPr txBox="1"/>
          <p:nvPr/>
        </p:nvSpPr>
        <p:spPr>
          <a:xfrm>
            <a:off x="0" y="5759116"/>
            <a:ext cx="11728601" cy="461665"/>
          </a:xfrm>
          <a:prstGeom prst="rect">
            <a:avLst/>
          </a:prstGeom>
          <a:noFill/>
        </p:spPr>
        <p:txBody>
          <a:bodyPr wrap="square" rtlCol="0">
            <a:spAutoFit/>
          </a:bodyPr>
          <a:lstStyle/>
          <a:p>
            <a:pPr algn="ctr"/>
            <a:r>
              <a:rPr lang="fr-CA" sz="2400" b="1" i="1" dirty="0" smtClean="0">
                <a:latin typeface="Arial" panose="020B0604020202020204" pitchFamily="34" charset="0"/>
                <a:cs typeface="Arial" panose="020B0604020202020204" pitchFamily="34" charset="0"/>
              </a:rPr>
              <a:t>Une vision sans action n’est qu'une hallucination </a:t>
            </a:r>
            <a:r>
              <a:rPr lang="fr-CA" sz="1600" b="1" i="1" dirty="0" smtClean="0">
                <a:latin typeface="Arial" panose="020B0604020202020204" pitchFamily="34" charset="0"/>
                <a:cs typeface="Arial" panose="020B0604020202020204" pitchFamily="34" charset="0"/>
              </a:rPr>
              <a:t>(Michaël Kami)</a:t>
            </a:r>
            <a:endParaRPr lang="fr-CA"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3394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docProps/app.xml><?xml version="1.0" encoding="utf-8"?>
<Properties xmlns="http://schemas.openxmlformats.org/officeDocument/2006/extended-properties" xmlns:vt="http://schemas.openxmlformats.org/officeDocument/2006/docPropsVTypes">
  <Template>TM04033927[[fn=Grand événement]]</Template>
  <TotalTime>1688</TotalTime>
  <Words>1609</Words>
  <Application>Microsoft Office PowerPoint</Application>
  <PresentationFormat>Grand écran</PresentationFormat>
  <Paragraphs>126</Paragraphs>
  <Slides>29</Slides>
  <Notes>0</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29</vt:i4>
      </vt:variant>
    </vt:vector>
  </HeadingPairs>
  <TitlesOfParts>
    <vt:vector size="46" baseType="lpstr">
      <vt:lpstr>宋体</vt:lpstr>
      <vt:lpstr>AR JULIAN</vt:lpstr>
      <vt:lpstr>Arial</vt:lpstr>
      <vt:lpstr>Arial</vt:lpstr>
      <vt:lpstr>Arial Black</vt:lpstr>
      <vt:lpstr>Calibri</vt:lpstr>
      <vt:lpstr>Cambria</vt:lpstr>
      <vt:lpstr>Impact</vt:lpstr>
      <vt:lpstr>inherit</vt:lpstr>
      <vt:lpstr>Lato</vt:lpstr>
      <vt:lpstr>Lucida Handwriting</vt:lpstr>
      <vt:lpstr>Merriweather</vt:lpstr>
      <vt:lpstr>Open Sans</vt:lpstr>
      <vt:lpstr>Roboto</vt:lpstr>
      <vt:lpstr>Segoe UI Historic</vt:lpstr>
      <vt:lpstr>Volkhov</vt:lpstr>
      <vt:lpstr>Grand événement</vt:lpstr>
      <vt:lpstr>REVUE DE  L’ANNÉE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28 mai</vt:lpstr>
      <vt:lpstr>Présentation PowerPoint</vt:lpstr>
      <vt:lpstr>Présentation PowerPoint</vt:lpstr>
      <vt:lpstr>6 JUILLET</vt:lpstr>
      <vt:lpstr>Présentation PowerPoint</vt:lpstr>
      <vt:lpstr>15 août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REVUE DE L’ANNÉE 2019</dc:title>
  <dc:creator>Réjean VÉZINA</dc:creator>
  <cp:lastModifiedBy>Réjean</cp:lastModifiedBy>
  <cp:revision>148</cp:revision>
  <dcterms:created xsi:type="dcterms:W3CDTF">2019-12-31T14:57:27Z</dcterms:created>
  <dcterms:modified xsi:type="dcterms:W3CDTF">2023-01-02T19:31:25Z</dcterms:modified>
</cp:coreProperties>
</file>